
<file path=[Content_Types].xml><?xml version="1.0" encoding="utf-8"?>
<Types xmlns="http://schemas.openxmlformats.org/package/2006/content-types">
  <Default Extension="xml" ContentType="application/xml"/>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31"/>
  </p:notesMasterIdLst>
  <p:sldIdLst>
    <p:sldId id="312" r:id="rId3"/>
    <p:sldId id="257" r:id="rId4"/>
    <p:sldId id="339" r:id="rId5"/>
    <p:sldId id="324" r:id="rId6"/>
    <p:sldId id="343" r:id="rId7"/>
    <p:sldId id="334" r:id="rId8"/>
    <p:sldId id="335" r:id="rId9"/>
    <p:sldId id="326" r:id="rId10"/>
    <p:sldId id="348" r:id="rId11"/>
    <p:sldId id="346" r:id="rId12"/>
    <p:sldId id="349" r:id="rId13"/>
    <p:sldId id="327" r:id="rId14"/>
    <p:sldId id="355" r:id="rId15"/>
    <p:sldId id="354" r:id="rId16"/>
    <p:sldId id="350" r:id="rId17"/>
    <p:sldId id="351" r:id="rId18"/>
    <p:sldId id="352" r:id="rId19"/>
    <p:sldId id="353" r:id="rId20"/>
    <p:sldId id="344" r:id="rId21"/>
    <p:sldId id="345" r:id="rId22"/>
    <p:sldId id="330" r:id="rId23"/>
    <p:sldId id="331" r:id="rId24"/>
    <p:sldId id="332" r:id="rId25"/>
    <p:sldId id="323" r:id="rId26"/>
    <p:sldId id="340" r:id="rId27"/>
    <p:sldId id="333" r:id="rId28"/>
    <p:sldId id="341" r:id="rId29"/>
    <p:sldId id="3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9" autoAdjust="0"/>
    <p:restoredTop sz="81543"/>
  </p:normalViewPr>
  <p:slideViewPr>
    <p:cSldViewPr snapToGrid="0">
      <p:cViewPr varScale="1">
        <p:scale>
          <a:sx n="92" d="100"/>
          <a:sy n="92" d="100"/>
        </p:scale>
        <p:origin x="736" y="176"/>
      </p:cViewPr>
      <p:guideLst/>
    </p:cSldViewPr>
  </p:slideViewPr>
  <p:outlineViewPr>
    <p:cViewPr>
      <p:scale>
        <a:sx n="33" d="100"/>
        <a:sy n="33" d="100"/>
      </p:scale>
      <p:origin x="0" y="-231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61D7C-6413-4CBC-928A-DB93DE3471E0}" type="datetimeFigureOut">
              <a:rPr lang="en-US" smtClean="0"/>
              <a:t>12/21/15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1162F-B7DA-446A-82B0-1D13258F11D3}" type="slidenum">
              <a:rPr lang="en-US" smtClean="0"/>
              <a:t>‹#›</a:t>
            </a:fld>
            <a:endParaRPr lang="en-US"/>
          </a:p>
        </p:txBody>
      </p:sp>
    </p:spTree>
    <p:extLst>
      <p:ext uri="{BB962C8B-B14F-4D97-AF65-F5344CB8AC3E}">
        <p14:creationId xmlns:p14="http://schemas.microsoft.com/office/powerpoint/2010/main" val="407111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facebook.github.io/jsx/"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Split the application</a:t>
            </a:r>
            <a:r>
              <a:rPr lang="en-US" baseline="0" dirty="0" smtClean="0"/>
              <a:t> in tiny parts which we can </a:t>
            </a:r>
          </a:p>
          <a:p>
            <a:pPr marL="628650" lvl="1" indent="-171450">
              <a:buFont typeface="Arial" charset="0"/>
              <a:buChar char="•"/>
            </a:pPr>
            <a:r>
              <a:rPr lang="en-US" baseline="0" dirty="0" smtClean="0"/>
              <a:t>Handle</a:t>
            </a:r>
          </a:p>
          <a:p>
            <a:pPr marL="628650" lvl="1" indent="-171450">
              <a:buFont typeface="Arial" charset="0"/>
              <a:buChar char="•"/>
            </a:pPr>
            <a:r>
              <a:rPr lang="en-US" baseline="0" dirty="0" smtClean="0"/>
              <a:t>Maintain</a:t>
            </a:r>
          </a:p>
          <a:p>
            <a:pPr marL="628650" lvl="1" indent="-171450">
              <a:buFont typeface="Arial" charset="0"/>
              <a:buChar char="•"/>
            </a:pPr>
            <a:r>
              <a:rPr lang="en-US" baseline="0" dirty="0" smtClean="0"/>
              <a:t>Test</a:t>
            </a:r>
          </a:p>
          <a:p>
            <a:pPr marL="171450" lvl="0" indent="-171450">
              <a:buFont typeface="Arial" charset="0"/>
              <a:buChar char="•"/>
            </a:pPr>
            <a:r>
              <a:rPr lang="en-US" baseline="0" dirty="0" smtClean="0"/>
              <a:t>Each tiny part has only one responsibility</a:t>
            </a: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6</a:t>
            </a:fld>
            <a:endParaRPr lang="en-US"/>
          </a:p>
        </p:txBody>
      </p:sp>
    </p:spTree>
    <p:extLst>
      <p:ext uri="{BB962C8B-B14F-4D97-AF65-F5344CB8AC3E}">
        <p14:creationId xmlns:p14="http://schemas.microsoft.com/office/powerpoint/2010/main" val="180746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charset="0"/>
              <a:buChar char="•"/>
            </a:pPr>
            <a:r>
              <a:rPr lang="en-US" sz="1200" b="1" kern="1200" dirty="0" smtClean="0">
                <a:solidFill>
                  <a:schemeClr val="tx1"/>
                </a:solidFill>
                <a:effectLst/>
                <a:latin typeface="+mn-lt"/>
                <a:ea typeface="+mn-ea"/>
                <a:cs typeface="+mn-cs"/>
              </a:rPr>
              <a:t>States</a:t>
            </a:r>
          </a:p>
          <a:p>
            <a:pPr marL="628650" lvl="1" indent="-171450" rtl="0" fontAlgn="ctr">
              <a:buFont typeface="Arial" charset="0"/>
              <a:buChar char="•"/>
            </a:pPr>
            <a:r>
              <a:rPr lang="en-US" sz="1200" kern="1200" dirty="0" smtClean="0">
                <a:solidFill>
                  <a:schemeClr val="tx1"/>
                </a:solidFill>
                <a:effectLst/>
                <a:latin typeface="+mn-lt"/>
                <a:ea typeface="+mn-ea"/>
                <a:cs typeface="+mn-cs"/>
              </a:rPr>
              <a:t>is if you have a component that is </a:t>
            </a:r>
            <a:r>
              <a:rPr lang="en-US" sz="1200" b="1" kern="1200" dirty="0" smtClean="0">
                <a:solidFill>
                  <a:schemeClr val="tx1"/>
                </a:solidFill>
                <a:effectLst/>
                <a:latin typeface="+mn-lt"/>
                <a:ea typeface="+mn-ea"/>
                <a:cs typeface="+mn-cs"/>
              </a:rPr>
              <a:t>changing</a:t>
            </a:r>
            <a:r>
              <a:rPr lang="en-US" sz="1200" kern="1200" dirty="0" smtClean="0">
                <a:solidFill>
                  <a:schemeClr val="tx1"/>
                </a:solidFill>
                <a:effectLst/>
                <a:latin typeface="+mn-lt"/>
                <a:ea typeface="+mn-ea"/>
                <a:cs typeface="+mn-cs"/>
              </a:rPr>
              <a:t> its </a:t>
            </a:r>
            <a:r>
              <a:rPr lang="en-US" sz="1200" b="1" kern="1200" dirty="0" smtClean="0">
                <a:solidFill>
                  <a:schemeClr val="tx1"/>
                </a:solidFill>
                <a:effectLst/>
                <a:latin typeface="+mn-lt"/>
                <a:ea typeface="+mn-ea"/>
                <a:cs typeface="+mn-cs"/>
              </a:rPr>
              <a:t>own data</a:t>
            </a:r>
            <a:r>
              <a:rPr lang="en-US" sz="1200" kern="1200" dirty="0" smtClean="0">
                <a:solidFill>
                  <a:schemeClr val="tx1"/>
                </a:solidFill>
                <a:effectLst/>
                <a:latin typeface="+mn-lt"/>
                <a:ea typeface="+mn-ea"/>
                <a:cs typeface="+mn-cs"/>
              </a:rPr>
              <a:t> via </a:t>
            </a:r>
            <a:r>
              <a:rPr lang="en-US" sz="1200" b="1" kern="1200" dirty="0" smtClean="0">
                <a:solidFill>
                  <a:schemeClr val="tx1"/>
                </a:solidFill>
                <a:effectLst/>
                <a:latin typeface="+mn-lt"/>
                <a:ea typeface="+mn-ea"/>
                <a:cs typeface="+mn-cs"/>
              </a:rPr>
              <a:t>click handler or </a:t>
            </a:r>
            <a:r>
              <a:rPr lang="en-US" sz="1200" b="1" kern="1200" dirty="0" err="1" smtClean="0">
                <a:solidFill>
                  <a:schemeClr val="tx1"/>
                </a:solidFill>
                <a:effectLst/>
                <a:latin typeface="+mn-lt"/>
                <a:ea typeface="+mn-ea"/>
                <a:cs typeface="+mn-cs"/>
              </a:rPr>
              <a:t>ajax</a:t>
            </a:r>
            <a:r>
              <a:rPr lang="en-US" sz="1200" b="1" kern="1200" dirty="0" smtClean="0">
                <a:solidFill>
                  <a:schemeClr val="tx1"/>
                </a:solidFill>
                <a:effectLst/>
                <a:latin typeface="+mn-lt"/>
                <a:ea typeface="+mn-ea"/>
                <a:cs typeface="+mn-cs"/>
              </a:rPr>
              <a:t> calls </a:t>
            </a:r>
            <a:r>
              <a:rPr lang="en-US" sz="1200" kern="1200" dirty="0" smtClean="0">
                <a:solidFill>
                  <a:schemeClr val="tx1"/>
                </a:solidFill>
                <a:effectLst/>
                <a:latin typeface="+mn-lt"/>
                <a:ea typeface="+mn-ea"/>
                <a:cs typeface="+mn-cs"/>
              </a:rPr>
              <a:t>on its own behalf and getting data back that it needs if it's going to change its own data only what you're changing is the state </a:t>
            </a:r>
          </a:p>
          <a:p>
            <a:pPr marL="171450" indent="-171450" rtl="0" fontAlgn="ctr">
              <a:buFont typeface="Arial" charset="0"/>
              <a:buChar char="•"/>
            </a:pPr>
            <a:r>
              <a:rPr lang="en-US" sz="1200" b="1" kern="1200" dirty="0" smtClean="0">
                <a:solidFill>
                  <a:schemeClr val="tx1"/>
                </a:solidFill>
                <a:effectLst/>
                <a:latin typeface="+mn-lt"/>
                <a:ea typeface="+mn-ea"/>
                <a:cs typeface="+mn-cs"/>
              </a:rPr>
              <a:t>Props</a:t>
            </a:r>
          </a:p>
          <a:p>
            <a:pPr marL="628650" lvl="1" indent="-171450" rtl="0" fontAlgn="ctr">
              <a:buFont typeface="Arial" charset="0"/>
              <a:buChar char="•"/>
            </a:pPr>
            <a:r>
              <a:rPr lang="en-US" sz="1200" kern="1200" dirty="0" smtClean="0">
                <a:solidFill>
                  <a:schemeClr val="tx1"/>
                </a:solidFill>
                <a:effectLst/>
                <a:latin typeface="+mn-lt"/>
                <a:ea typeface="+mn-ea"/>
                <a:cs typeface="+mn-cs"/>
              </a:rPr>
              <a:t>if you have something that the parent at some higher level is going out and making data calls and getting all the required information and his passing that all down to its children that the property</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17</a:t>
            </a:fld>
            <a:endParaRPr lang="en-US"/>
          </a:p>
        </p:txBody>
      </p:sp>
    </p:spTree>
    <p:extLst>
      <p:ext uri="{BB962C8B-B14F-4D97-AF65-F5344CB8AC3E}">
        <p14:creationId xmlns:p14="http://schemas.microsoft.com/office/powerpoint/2010/main" val="7154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Sample_7_Trade_ReRender</a:t>
            </a:r>
            <a:endParaRPr lang="en-US" b="1" dirty="0"/>
          </a:p>
        </p:txBody>
      </p:sp>
      <p:sp>
        <p:nvSpPr>
          <p:cNvPr id="4" name="Slide Number Placeholder 3"/>
          <p:cNvSpPr>
            <a:spLocks noGrp="1"/>
          </p:cNvSpPr>
          <p:nvPr>
            <p:ph type="sldNum" sz="quarter" idx="10"/>
          </p:nvPr>
        </p:nvSpPr>
        <p:spPr/>
        <p:txBody>
          <a:bodyPr/>
          <a:lstStyle/>
          <a:p>
            <a:fld id="{3EF1162F-B7DA-446A-82B0-1D13258F11D3}" type="slidenum">
              <a:rPr lang="en-US" smtClean="0"/>
              <a:t>20</a:t>
            </a:fld>
            <a:endParaRPr lang="en-US"/>
          </a:p>
        </p:txBody>
      </p:sp>
    </p:spTree>
    <p:extLst>
      <p:ext uri="{BB962C8B-B14F-4D97-AF65-F5344CB8AC3E}">
        <p14:creationId xmlns:p14="http://schemas.microsoft.com/office/powerpoint/2010/main" val="120738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Not confuse with </a:t>
            </a:r>
            <a:r>
              <a:rPr lang="en-US" dirty="0" err="1" smtClean="0"/>
              <a:t>ShadowDOM</a:t>
            </a:r>
            <a:r>
              <a:rPr lang="en-US" dirty="0" smtClean="0"/>
              <a:t>,</a:t>
            </a:r>
            <a:r>
              <a:rPr lang="en-US" baseline="0" dirty="0" smtClean="0"/>
              <a:t> which is part of </a:t>
            </a:r>
            <a:r>
              <a:rPr lang="en-US" baseline="0" dirty="0" err="1" smtClean="0"/>
              <a:t>WebComponent</a:t>
            </a:r>
            <a:endParaRPr lang="en-US" baseline="0" dirty="0" smtClean="0"/>
          </a:p>
          <a:p>
            <a:pPr marL="628650" lvl="1" indent="-171450">
              <a:buFont typeface="Arial" charset="0"/>
              <a:buChar char="•"/>
            </a:pPr>
            <a:r>
              <a:rPr lang="en-US" sz="1200" b="0" i="0" kern="1200" dirty="0" smtClean="0">
                <a:solidFill>
                  <a:schemeClr val="tx1"/>
                </a:solidFill>
                <a:effectLst/>
                <a:latin typeface="+mn-lt"/>
                <a:ea typeface="+mn-ea"/>
                <a:cs typeface="+mn-cs"/>
              </a:rPr>
              <a:t>Shadow DOM provides encapsulation for the JavaScript, CSS, and </a:t>
            </a:r>
            <a:r>
              <a:rPr lang="en-US" sz="1200" b="0" i="0" kern="1200" dirty="0" err="1" smtClean="0">
                <a:solidFill>
                  <a:schemeClr val="tx1"/>
                </a:solidFill>
                <a:effectLst/>
                <a:latin typeface="+mn-lt"/>
                <a:ea typeface="+mn-ea"/>
                <a:cs typeface="+mn-cs"/>
              </a:rPr>
              <a:t>templating</a:t>
            </a:r>
            <a:r>
              <a:rPr lang="en-US" sz="1200" b="0" i="0" kern="1200" dirty="0" smtClean="0">
                <a:solidFill>
                  <a:schemeClr val="tx1"/>
                </a:solidFill>
                <a:effectLst/>
                <a:latin typeface="+mn-lt"/>
                <a:ea typeface="+mn-ea"/>
                <a:cs typeface="+mn-cs"/>
              </a:rPr>
              <a:t> in a Web Component.</a:t>
            </a:r>
          </a:p>
          <a:p>
            <a:pPr marL="171450" indent="-171450">
              <a:buFont typeface="Arial" charset="0"/>
              <a:buChar char="•"/>
            </a:pPr>
            <a:r>
              <a:rPr lang="en-US" dirty="0" smtClean="0"/>
              <a:t>Virtual DOM is a technique and set of libraries / algorithms that allow us to improve front end performance by avoiding direct work with DOM and work only with lightweight JavaScript object that mimic the DOM tree.</a:t>
            </a:r>
          </a:p>
          <a:p>
            <a:pPr marL="171450" indent="-171450">
              <a:buFont typeface="Arial" charset="0"/>
              <a:buChar char="•"/>
            </a:pPr>
            <a:r>
              <a:rPr lang="en-US" dirty="0" smtClean="0"/>
              <a:t>Re-render the whole app on every update</a:t>
            </a:r>
          </a:p>
          <a:p>
            <a:pPr marL="171450" indent="-171450">
              <a:buFont typeface="Arial" charset="0"/>
              <a:buChar char="•"/>
            </a:pPr>
            <a:r>
              <a:rPr lang="en-US" dirty="0" smtClean="0"/>
              <a:t>Re-rendering on every change makes things simple.</a:t>
            </a:r>
          </a:p>
          <a:p>
            <a:pPr marL="171450" indent="-171450">
              <a:buFont typeface="Arial" charset="0"/>
              <a:buChar char="•"/>
            </a:pPr>
            <a:r>
              <a:rPr lang="en-US" dirty="0" smtClean="0"/>
              <a:t>Computes minimal DOM operations</a:t>
            </a:r>
          </a:p>
          <a:p>
            <a:pPr marL="171450" indent="-171450">
              <a:buFont typeface="Arial" charset="0"/>
              <a:buChar char="•"/>
            </a:pPr>
            <a:r>
              <a:rPr lang="en-US" dirty="0" smtClean="0"/>
              <a:t>React will intelligently decide what DOM elements stay and go</a:t>
            </a:r>
          </a:p>
          <a:p>
            <a:pPr marL="171450" indent="-171450">
              <a:buFont typeface="Arial" charset="0"/>
              <a:buChar char="•"/>
            </a:pPr>
            <a:r>
              <a:rPr lang="en-US" dirty="0" smtClean="0"/>
              <a:t>Most of the virtual DOM can be treated like magic, and you can ignore the implementation</a:t>
            </a:r>
          </a:p>
          <a:p>
            <a:pPr marL="171450" indent="-171450">
              <a:buFont typeface="Arial" charset="0"/>
              <a:buChar char="•"/>
            </a:pPr>
            <a:r>
              <a:rPr lang="en-US" dirty="0" smtClean="0"/>
              <a:t>React converts these virtual elements into real DOM elements as necessary</a:t>
            </a:r>
          </a:p>
          <a:p>
            <a:pPr marL="171450" indent="-171450" fontAlgn="ctr">
              <a:buFont typeface="Arial" charset="0"/>
              <a:buChar char="•"/>
            </a:pPr>
            <a:r>
              <a:rPr lang="en-US" dirty="0" smtClean="0"/>
              <a:t>Diff it with the old one</a:t>
            </a:r>
          </a:p>
          <a:p>
            <a:pPr marL="171450" lvl="0" indent="-171450">
              <a:buFont typeface="Arial" charset="0"/>
              <a:buChar char="•"/>
            </a:pPr>
            <a:endParaRPr lang="en-US" sz="1200" b="0" i="0" kern="1200" dirty="0" smtClean="0">
              <a:solidFill>
                <a:schemeClr val="tx1"/>
              </a:solidFill>
              <a:effectLst/>
              <a:latin typeface="+mn-lt"/>
              <a:ea typeface="+mn-ea"/>
              <a:cs typeface="+mn-cs"/>
            </a:endParaRPr>
          </a:p>
          <a:p>
            <a:pPr marL="171450" lvl="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21</a:t>
            </a:fld>
            <a:endParaRPr lang="en-US"/>
          </a:p>
        </p:txBody>
      </p:sp>
    </p:spTree>
    <p:extLst>
      <p:ext uri="{BB962C8B-B14F-4D97-AF65-F5344CB8AC3E}">
        <p14:creationId xmlns:p14="http://schemas.microsoft.com/office/powerpoint/2010/main" val="10236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Modern browsers render 60 times per second, and React hooks into this via </a:t>
            </a:r>
            <a:r>
              <a:rPr lang="en-US" dirty="0" err="1" smtClean="0"/>
              <a:t>requestAnimationFrame</a:t>
            </a:r>
            <a:endParaRPr lang="en-US" dirty="0" smtClean="0"/>
          </a:p>
        </p:txBody>
      </p:sp>
      <p:sp>
        <p:nvSpPr>
          <p:cNvPr id="4" name="Slide Number Placeholder 3"/>
          <p:cNvSpPr>
            <a:spLocks noGrp="1"/>
          </p:cNvSpPr>
          <p:nvPr>
            <p:ph type="sldNum" sz="quarter" idx="10"/>
          </p:nvPr>
        </p:nvSpPr>
        <p:spPr/>
        <p:txBody>
          <a:bodyPr/>
          <a:lstStyle/>
          <a:p>
            <a:fld id="{3EF1162F-B7DA-446A-82B0-1D13258F11D3}" type="slidenum">
              <a:rPr lang="en-US" smtClean="0"/>
              <a:t>22</a:t>
            </a:fld>
            <a:endParaRPr lang="en-US"/>
          </a:p>
        </p:txBody>
      </p:sp>
    </p:spTree>
    <p:extLst>
      <p:ext uri="{BB962C8B-B14F-4D97-AF65-F5344CB8AC3E}">
        <p14:creationId xmlns:p14="http://schemas.microsoft.com/office/powerpoint/2010/main" val="58445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Sample – Sample_8_React_Canvas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Npm</a:t>
            </a:r>
            <a:r>
              <a:rPr lang="en-US" baseline="0" dirty="0" smtClean="0"/>
              <a:t> </a:t>
            </a:r>
            <a:r>
              <a:rPr lang="en-US" baseline="0" dirty="0" smtClean="0"/>
              <a:t>start</a:t>
            </a:r>
            <a:endParaRPr lang="en-US"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26</a:t>
            </a:fld>
            <a:endParaRPr lang="en-US"/>
          </a:p>
        </p:txBody>
      </p:sp>
    </p:spTree>
    <p:extLst>
      <p:ext uri="{BB962C8B-B14F-4D97-AF65-F5344CB8AC3E}">
        <p14:creationId xmlns:p14="http://schemas.microsoft.com/office/powerpoint/2010/main" val="629031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Isomorphic apps:</a:t>
            </a:r>
            <a:r>
              <a:rPr lang="en-US" baseline="0" dirty="0" smtClean="0"/>
              <a:t> </a:t>
            </a:r>
            <a:r>
              <a:rPr lang="en-US" sz="1200" b="0" i="0" kern="1200" dirty="0" smtClean="0">
                <a:solidFill>
                  <a:schemeClr val="tx1"/>
                </a:solidFill>
                <a:effectLst/>
                <a:latin typeface="+mn-lt"/>
                <a:ea typeface="+mn-ea"/>
                <a:cs typeface="+mn-cs"/>
              </a:rPr>
              <a:t>Shared JavaScript that runs on both the client &amp; server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1" i="0" kern="1200" dirty="0" smtClean="0">
                <a:solidFill>
                  <a:schemeClr val="tx1"/>
                </a:solidFill>
                <a:effectLst/>
                <a:latin typeface="+mn-lt"/>
                <a:ea typeface="+mn-ea"/>
                <a:cs typeface="+mn-cs"/>
              </a:rPr>
              <a:t>Hybrid apps</a:t>
            </a:r>
            <a:r>
              <a:rPr lang="en-US" sz="1200" b="0" i="0" kern="1200" dirty="0" smtClean="0">
                <a:solidFill>
                  <a:schemeClr val="tx1"/>
                </a:solidFill>
                <a:effectLst/>
                <a:latin typeface="+mn-lt"/>
                <a:ea typeface="+mn-ea"/>
                <a:cs typeface="+mn-cs"/>
              </a:rPr>
              <a:t> are developed using HTML, CSS and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and then wrapped in a native application using platforms like Cordova</a:t>
            </a: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27</a:t>
            </a:fld>
            <a:endParaRPr lang="en-US"/>
          </a:p>
        </p:txBody>
      </p:sp>
    </p:spTree>
    <p:extLst>
      <p:ext uri="{BB962C8B-B14F-4D97-AF65-F5344CB8AC3E}">
        <p14:creationId xmlns:p14="http://schemas.microsoft.com/office/powerpoint/2010/main" val="588675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Components are reusable.</a:t>
            </a:r>
          </a:p>
          <a:p>
            <a:pPr marL="171450" indent="-171450">
              <a:buFont typeface="Arial" charset="0"/>
              <a:buChar char="•"/>
            </a:pPr>
            <a:r>
              <a:rPr lang="en-US" dirty="0" smtClean="0"/>
              <a:t>Components are </a:t>
            </a:r>
            <a:r>
              <a:rPr lang="en-US" dirty="0" err="1" smtClean="0"/>
              <a:t>composable</a:t>
            </a:r>
            <a:r>
              <a:rPr lang="en-US" dirty="0" smtClean="0"/>
              <a:t>.</a:t>
            </a:r>
          </a:p>
          <a:p>
            <a:pPr marL="171450" indent="-171450">
              <a:buFont typeface="Arial" charset="0"/>
              <a:buChar char="•"/>
            </a:pPr>
            <a:r>
              <a:rPr lang="en-US" dirty="0" smtClean="0"/>
              <a:t>Components are unit testable.</a:t>
            </a:r>
          </a:p>
          <a:p>
            <a:pPr marL="171450" indent="-171450">
              <a:buFont typeface="Arial" charset="0"/>
              <a:buChar cha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1" dirty="0" smtClean="0"/>
              <a:t>Sample_1_HelloWorld</a:t>
            </a: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8</a:t>
            </a:fld>
            <a:endParaRPr lang="en-US"/>
          </a:p>
        </p:txBody>
      </p:sp>
    </p:spTree>
    <p:extLst>
      <p:ext uri="{BB962C8B-B14F-4D97-AF65-F5344CB8AC3E}">
        <p14:creationId xmlns:p14="http://schemas.microsoft.com/office/powerpoint/2010/main" val="110937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Sample_2_HelloWorld</a:t>
            </a:r>
          </a:p>
        </p:txBody>
      </p:sp>
      <p:sp>
        <p:nvSpPr>
          <p:cNvPr id="4" name="Slide Number Placeholder 3"/>
          <p:cNvSpPr>
            <a:spLocks noGrp="1"/>
          </p:cNvSpPr>
          <p:nvPr>
            <p:ph type="sldNum" sz="quarter" idx="10"/>
          </p:nvPr>
        </p:nvSpPr>
        <p:spPr/>
        <p:txBody>
          <a:bodyPr/>
          <a:lstStyle/>
          <a:p>
            <a:fld id="{3EF1162F-B7DA-446A-82B0-1D13258F11D3}" type="slidenum">
              <a:rPr lang="en-US" smtClean="0"/>
              <a:t>9</a:t>
            </a:fld>
            <a:endParaRPr lang="en-US"/>
          </a:p>
        </p:txBody>
      </p:sp>
    </p:spTree>
    <p:extLst>
      <p:ext uri="{BB962C8B-B14F-4D97-AF65-F5344CB8AC3E}">
        <p14:creationId xmlns:p14="http://schemas.microsoft.com/office/powerpoint/2010/main" val="200304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u="none" strike="noStrike" kern="1200" dirty="0" smtClean="0">
                <a:solidFill>
                  <a:schemeClr val="tx1"/>
                </a:solidFill>
                <a:effectLst/>
                <a:latin typeface="+mn-lt"/>
                <a:ea typeface="+mn-ea"/>
                <a:cs typeface="+mn-cs"/>
                <a:hlinkClick r:id="rId3"/>
              </a:rPr>
              <a:t>JSX</a:t>
            </a:r>
            <a:r>
              <a:rPr lang="en-US" sz="1200" b="0" i="0" kern="1200" dirty="0" smtClean="0">
                <a:solidFill>
                  <a:schemeClr val="tx1"/>
                </a:solidFill>
                <a:effectLst/>
                <a:latin typeface="+mn-lt"/>
                <a:ea typeface="+mn-ea"/>
                <a:cs typeface="+mn-cs"/>
              </a:rPr>
              <a:t> is a JavaScript syntax extension that looks similar to XML. You can use a simple JSX syntactic transform with React.</a:t>
            </a: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10</a:t>
            </a:fld>
            <a:endParaRPr lang="en-US"/>
          </a:p>
        </p:txBody>
      </p:sp>
    </p:spTree>
    <p:extLst>
      <p:ext uri="{BB962C8B-B14F-4D97-AF65-F5344CB8AC3E}">
        <p14:creationId xmlns:p14="http://schemas.microsoft.com/office/powerpoint/2010/main" val="154681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Sample_3_JSX_Transformer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t>Browserify</a:t>
            </a:r>
            <a:r>
              <a:rPr lang="en-US" sz="1200" b="0" baseline="0" dirty="0" smtClean="0"/>
              <a:t> &amp; </a:t>
            </a:r>
            <a:r>
              <a:rPr lang="en-US" sz="1200" b="0" baseline="0" dirty="0" err="1" smtClean="0"/>
              <a:t>WebPack</a:t>
            </a:r>
            <a:r>
              <a:rPr lang="en-US" sz="1200" b="0" baseline="0" dirty="0" smtClean="0"/>
              <a:t> are builder packages</a:t>
            </a:r>
            <a:endParaRPr lang="en-US" b="0" dirty="0"/>
          </a:p>
        </p:txBody>
      </p:sp>
      <p:sp>
        <p:nvSpPr>
          <p:cNvPr id="4" name="Slide Number Placeholder 3"/>
          <p:cNvSpPr>
            <a:spLocks noGrp="1"/>
          </p:cNvSpPr>
          <p:nvPr>
            <p:ph type="sldNum" sz="quarter" idx="10"/>
          </p:nvPr>
        </p:nvSpPr>
        <p:spPr/>
        <p:txBody>
          <a:bodyPr/>
          <a:lstStyle/>
          <a:p>
            <a:fld id="{3EF1162F-B7DA-446A-82B0-1D13258F11D3}" type="slidenum">
              <a:rPr lang="en-US" smtClean="0"/>
              <a:t>11</a:t>
            </a:fld>
            <a:endParaRPr lang="en-US"/>
          </a:p>
        </p:txBody>
      </p:sp>
    </p:spTree>
    <p:extLst>
      <p:ext uri="{BB962C8B-B14F-4D97-AF65-F5344CB8AC3E}">
        <p14:creationId xmlns:p14="http://schemas.microsoft.com/office/powerpoint/2010/main" val="150534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12</a:t>
            </a:fld>
            <a:endParaRPr lang="en-US"/>
          </a:p>
        </p:txBody>
      </p:sp>
    </p:spTree>
    <p:extLst>
      <p:ext uri="{BB962C8B-B14F-4D97-AF65-F5344CB8AC3E}">
        <p14:creationId xmlns:p14="http://schemas.microsoft.com/office/powerpoint/2010/main" val="211160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13</a:t>
            </a:fld>
            <a:endParaRPr lang="en-US"/>
          </a:p>
        </p:txBody>
      </p:sp>
    </p:spTree>
    <p:extLst>
      <p:ext uri="{BB962C8B-B14F-4D97-AF65-F5344CB8AC3E}">
        <p14:creationId xmlns:p14="http://schemas.microsoft.com/office/powerpoint/2010/main" val="60570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14</a:t>
            </a:fld>
            <a:endParaRPr lang="en-US"/>
          </a:p>
        </p:txBody>
      </p:sp>
    </p:spTree>
    <p:extLst>
      <p:ext uri="{BB962C8B-B14F-4D97-AF65-F5344CB8AC3E}">
        <p14:creationId xmlns:p14="http://schemas.microsoft.com/office/powerpoint/2010/main" val="204953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Forget any of your old jQuery habits where you respond to an event and then tweak the DOM</a:t>
            </a:r>
          </a:p>
          <a:p>
            <a:pPr marL="171450" indent="-171450">
              <a:buFont typeface="Arial" charset="0"/>
              <a:buChar char="•"/>
            </a:pPr>
            <a:r>
              <a:rPr lang="en-US" dirty="0" smtClean="0"/>
              <a:t>Forget about binding</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Any time there's a change, we will re-render the state of our app.</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dirty="0" smtClean="0"/>
              <a:t>Sample_6_State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3EF1162F-B7DA-446A-82B0-1D13258F11D3}" type="slidenum">
              <a:rPr lang="en-US" smtClean="0"/>
              <a:t>16</a:t>
            </a:fld>
            <a:endParaRPr lang="en-US"/>
          </a:p>
        </p:txBody>
      </p:sp>
    </p:spTree>
    <p:extLst>
      <p:ext uri="{BB962C8B-B14F-4D97-AF65-F5344CB8AC3E}">
        <p14:creationId xmlns:p14="http://schemas.microsoft.com/office/powerpoint/2010/main" val="169648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w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w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w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49" y="1340768"/>
            <a:ext cx="9850763" cy="1085850"/>
          </a:xfrm>
        </p:spPr>
        <p:txBody>
          <a:bodyPr vert="horz" lIns="0" tIns="45720" rIns="91440" bIns="45720" rtlCol="0" anchor="t" anchorCtr="0">
            <a:normAutofit/>
          </a:bodyPr>
          <a:lstStyle>
            <a:lvl1pPr>
              <a:defRPr lang="en-US" sz="3200" dirty="0">
                <a:ln w="3175">
                  <a:noFill/>
                </a:ln>
              </a:defRPr>
            </a:lvl1pPr>
          </a:lstStyle>
          <a:p>
            <a:pPr lvl="0"/>
            <a:r>
              <a:rPr lang="en-US" smtClean="0"/>
              <a:t>Click to edit Master title style</a:t>
            </a:r>
            <a:endParaRPr lang="en-US" dirty="0"/>
          </a:p>
        </p:txBody>
      </p:sp>
      <p:sp>
        <p:nvSpPr>
          <p:cNvPr id="11" name="TextBox 10"/>
          <p:cNvSpPr txBox="1"/>
          <p:nvPr/>
        </p:nvSpPr>
        <p:spPr>
          <a:xfrm>
            <a:off x="774050" y="6362070"/>
            <a:ext cx="10506527" cy="261610"/>
          </a:xfrm>
          <a:prstGeom prst="rect">
            <a:avLst/>
          </a:prstGeom>
          <a:noFill/>
        </p:spPr>
        <p:txBody>
          <a:bodyPr wrap="square" lIns="0" rtlCol="0">
            <a:spAutoFit/>
          </a:bodyPr>
          <a:lstStyle/>
          <a:p>
            <a:pPr algn="l"/>
            <a:r>
              <a:rPr lang="en-US" sz="1100" kern="1200" dirty="0" smtClean="0">
                <a:solidFill>
                  <a:schemeClr val="tx1">
                    <a:lumMod val="85000"/>
                    <a:lumOff val="15000"/>
                  </a:schemeClr>
                </a:solidFill>
                <a:latin typeface="Segoe" panose="020B0502040504020203" pitchFamily="34" charset="0"/>
                <a:ea typeface="+mn-ea"/>
                <a:cs typeface="+mn-cs"/>
              </a:rPr>
              <a:t>© Copyright SELA software &amp; Education Labs Ltd. | 14-18 Baruch Hirsch St </a:t>
            </a:r>
            <a:r>
              <a:rPr lang="en-US" sz="1100" kern="1200" dirty="0" err="1" smtClean="0">
                <a:solidFill>
                  <a:schemeClr val="tx1">
                    <a:lumMod val="85000"/>
                    <a:lumOff val="15000"/>
                  </a:schemeClr>
                </a:solidFill>
                <a:latin typeface="Segoe" panose="020B0502040504020203" pitchFamily="34" charset="0"/>
                <a:ea typeface="+mn-ea"/>
                <a:cs typeface="+mn-cs"/>
              </a:rPr>
              <a:t>Bnei</a:t>
            </a:r>
            <a:r>
              <a:rPr lang="en-US" sz="1100" kern="1200" dirty="0" smtClean="0">
                <a:solidFill>
                  <a:schemeClr val="tx1">
                    <a:lumMod val="85000"/>
                    <a:lumOff val="15000"/>
                  </a:schemeClr>
                </a:solidFill>
                <a:latin typeface="Segoe" panose="020B0502040504020203" pitchFamily="34" charset="0"/>
                <a:ea typeface="+mn-ea"/>
                <a:cs typeface="+mn-cs"/>
              </a:rPr>
              <a:t> </a:t>
            </a:r>
            <a:r>
              <a:rPr lang="en-US" sz="1100" kern="1200" dirty="0" err="1" smtClean="0">
                <a:solidFill>
                  <a:schemeClr val="tx1">
                    <a:lumMod val="85000"/>
                    <a:lumOff val="15000"/>
                  </a:schemeClr>
                </a:solidFill>
                <a:latin typeface="Segoe" panose="020B0502040504020203" pitchFamily="34" charset="0"/>
                <a:ea typeface="+mn-ea"/>
                <a:cs typeface="+mn-cs"/>
              </a:rPr>
              <a:t>Brak</a:t>
            </a:r>
            <a:r>
              <a:rPr lang="en-US" sz="1100" kern="1200" dirty="0" smtClean="0">
                <a:solidFill>
                  <a:schemeClr val="tx1">
                    <a:lumMod val="85000"/>
                    <a:lumOff val="15000"/>
                  </a:schemeClr>
                </a:solidFill>
                <a:latin typeface="Segoe" panose="020B0502040504020203" pitchFamily="34" charset="0"/>
                <a:ea typeface="+mn-ea"/>
                <a:cs typeface="+mn-cs"/>
              </a:rPr>
              <a:t>, 51202 Israel | www.selagroup.com</a:t>
            </a:r>
            <a:endParaRPr lang="en-US" sz="800" dirty="0">
              <a:solidFill>
                <a:schemeClr val="tx1">
                  <a:lumMod val="85000"/>
                  <a:lumOff val="15000"/>
                </a:schemeClr>
              </a:solidFill>
              <a:latin typeface="Segoe" panose="020B05020405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050" y="534798"/>
            <a:ext cx="3509932" cy="483907"/>
          </a:xfrm>
          <a:prstGeom prst="rect">
            <a:avLst/>
          </a:prstGeom>
        </p:spPr>
      </p:pic>
      <p:sp>
        <p:nvSpPr>
          <p:cNvPr id="7" name="Text Placeholder 6"/>
          <p:cNvSpPr>
            <a:spLocks noGrp="1"/>
          </p:cNvSpPr>
          <p:nvPr>
            <p:ph type="body" sz="quarter" idx="10"/>
          </p:nvPr>
        </p:nvSpPr>
        <p:spPr>
          <a:xfrm>
            <a:off x="774701" y="2427289"/>
            <a:ext cx="9850967" cy="1362075"/>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a:solidFill>
                  <a:srgbClr val="E89636"/>
                </a:solidFill>
              </a:defRPr>
            </a:lvl1pPr>
            <a:lvl2pPr marL="457200" indent="0" algn="l" rtl="0">
              <a:buFontTx/>
              <a:buNone/>
              <a:defRPr/>
            </a:lvl2pPr>
            <a:lvl3pPr marL="914400" indent="0" algn="l" rtl="0">
              <a:buFontTx/>
              <a:buNone/>
              <a:defRPr/>
            </a:lvl3pPr>
            <a:lvl4pPr marL="1371600" indent="0" algn="l" rtl="0">
              <a:buFontTx/>
              <a:buNone/>
              <a:defRPr/>
            </a:lvl4pPr>
            <a:lvl5pPr marL="1828800" indent="0" algn="l" rtl="0">
              <a:buFontTx/>
              <a:buNone/>
              <a:defRPr/>
            </a:lvl5pPr>
          </a:lstStyle>
          <a:p>
            <a:pPr lvl="0"/>
            <a:r>
              <a:rPr lang="en-US" smtClean="0"/>
              <a:t>Click to edit Master text styles</a:t>
            </a:r>
          </a:p>
        </p:txBody>
      </p:sp>
    </p:spTree>
    <p:extLst>
      <p:ext uri="{BB962C8B-B14F-4D97-AF65-F5344CB8AC3E}">
        <p14:creationId xmlns:p14="http://schemas.microsoft.com/office/powerpoint/2010/main" val="165462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89">
          <p15:clr>
            <a:srgbClr val="FBAE40"/>
          </p15:clr>
        </p15:guide>
        <p15:guide id="2" pos="6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815413" y="1494001"/>
            <a:ext cx="10673019"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3" name="Text Placeholder 14"/>
          <p:cNvSpPr>
            <a:spLocks noGrp="1"/>
          </p:cNvSpPr>
          <p:nvPr>
            <p:ph type="body" sz="quarter" idx="16"/>
          </p:nvPr>
        </p:nvSpPr>
        <p:spPr bwMode="blackWhite">
          <a:xfrm>
            <a:off x="787799" y="2630517"/>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25" name="Text Placeholder 12"/>
          <p:cNvSpPr>
            <a:spLocks noGrp="1"/>
          </p:cNvSpPr>
          <p:nvPr>
            <p:ph type="body" sz="quarter" idx="15"/>
          </p:nvPr>
        </p:nvSpPr>
        <p:spPr>
          <a:xfrm>
            <a:off x="787797" y="3835550"/>
            <a:ext cx="10673019" cy="1072800"/>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6" name="Text Placeholder 14"/>
          <p:cNvSpPr>
            <a:spLocks noGrp="1"/>
          </p:cNvSpPr>
          <p:nvPr>
            <p:ph type="body" sz="quarter" idx="16"/>
          </p:nvPr>
        </p:nvSpPr>
        <p:spPr bwMode="blackWhite">
          <a:xfrm>
            <a:off x="787799" y="4973961"/>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7"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3298016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7" name="TextBox 6"/>
          <p:cNvSpPr txBox="1"/>
          <p:nvPr/>
        </p:nvSpPr>
        <p:spPr>
          <a:xfrm>
            <a:off x="1871531" y="2492896"/>
            <a:ext cx="5702202"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Questions</a:t>
            </a:r>
            <a:endParaRPr lang="en-US" sz="10000" b="1" dirty="0">
              <a:solidFill>
                <a:schemeClr val="tx1">
                  <a:lumMod val="65000"/>
                  <a:lumOff val="35000"/>
                </a:schemeClr>
              </a:solidFill>
              <a:latin typeface="Segoe Light" panose="020B0302040504020203"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28947" y="1988841"/>
            <a:ext cx="2043387" cy="2844235"/>
          </a:xfrm>
          <a:prstGeom prst="rect">
            <a:avLst/>
          </a:prstGeom>
          <a:effectLst>
            <a:outerShdw blurRad="50800" dist="12700" dir="2220000" sx="102000" sy="102000" algn="ctr" rotWithShape="0">
              <a:srgbClr val="000000">
                <a:alpha val="35000"/>
              </a:srgbClr>
            </a:outerShdw>
            <a:softEdge rad="0"/>
          </a:effectLst>
        </p:spPr>
      </p:pic>
    </p:spTree>
    <p:extLst>
      <p:ext uri="{BB962C8B-B14F-4D97-AF65-F5344CB8AC3E}">
        <p14:creationId xmlns:p14="http://schemas.microsoft.com/office/powerpoint/2010/main" val="22679742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815413" y="1492162"/>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5" name="Title Placeholder 1"/>
          <p:cNvSpPr>
            <a:spLocks noGrp="1"/>
          </p:cNvSpPr>
          <p:nvPr>
            <p:ph type="title" hasCustomPrompt="1"/>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dirty="0" smtClean="0"/>
              <a:t>Summary</a:t>
            </a:r>
            <a:endParaRPr lang="en-US" dirty="0"/>
          </a:p>
        </p:txBody>
      </p:sp>
    </p:spTree>
    <p:extLst>
      <p:ext uri="{BB962C8B-B14F-4D97-AF65-F5344CB8AC3E}">
        <p14:creationId xmlns:p14="http://schemas.microsoft.com/office/powerpoint/2010/main" val="30358964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815413" y="1492162"/>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4" name="Title Placeholder 1"/>
          <p:cNvSpPr>
            <a:spLocks noGrp="1"/>
          </p:cNvSpPr>
          <p:nvPr>
            <p:ph type="title" hasCustomPrompt="1"/>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dirty="0" smtClean="0"/>
              <a:t>Agenda</a:t>
            </a:r>
            <a:endParaRPr lang="en-US" dirty="0"/>
          </a:p>
        </p:txBody>
      </p:sp>
    </p:spTree>
    <p:extLst>
      <p:ext uri="{BB962C8B-B14F-4D97-AF65-F5344CB8AC3E}">
        <p14:creationId xmlns:p14="http://schemas.microsoft.com/office/powerpoint/2010/main" val="11079961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9840416" y="2348344"/>
            <a:ext cx="2207355"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smtClean="0"/>
              <a:t>Click to edit Master text styles</a:t>
            </a:r>
          </a:p>
        </p:txBody>
      </p:sp>
      <p:sp>
        <p:nvSpPr>
          <p:cNvPr id="17" name="Text Placeholder 16"/>
          <p:cNvSpPr>
            <a:spLocks noGrp="1"/>
          </p:cNvSpPr>
          <p:nvPr>
            <p:ph type="body" sz="quarter" idx="16"/>
          </p:nvPr>
        </p:nvSpPr>
        <p:spPr>
          <a:xfrm>
            <a:off x="815413" y="1524000"/>
            <a:ext cx="87376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smtClean="0"/>
              <a:t>Click to edit Master text styles</a:t>
            </a:r>
          </a:p>
        </p:txBody>
      </p:sp>
      <p:sp>
        <p:nvSpPr>
          <p:cNvPr id="14" name="TextBox 13"/>
          <p:cNvSpPr txBox="1"/>
          <p:nvPr/>
        </p:nvSpPr>
        <p:spPr>
          <a:xfrm>
            <a:off x="10639589" y="1524001"/>
            <a:ext cx="1301552"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pPr lvl="0"/>
            <a:r>
              <a:rPr lang="en-US" sz="4000" b="1" dirty="0" smtClean="0">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endParaRPr lang="en-US" sz="4000" b="1" dirty="0">
              <a:effectLst>
                <a:outerShdw blurRad="38100" dist="38100" dir="2700000" algn="tl">
                  <a:srgbClr val="000000">
                    <a:alpha val="43137"/>
                  </a:srgbClr>
                </a:outerShdw>
              </a:effectLst>
              <a:latin typeface="Segoe" panose="020B0502040504020203" pitchFamily="34" charset="0"/>
              <a:cs typeface="Consolas" panose="020B0609020204030204" pitchFamily="49"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18787" y="1414674"/>
            <a:ext cx="1250813"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dirty="0" smtClean="0"/>
              <a:t>Click to add tips title</a:t>
            </a:r>
            <a:endParaRPr lang="en-US" dirty="0"/>
          </a:p>
        </p:txBody>
      </p:sp>
    </p:spTree>
    <p:extLst>
      <p:ext uri="{BB962C8B-B14F-4D97-AF65-F5344CB8AC3E}">
        <p14:creationId xmlns:p14="http://schemas.microsoft.com/office/powerpoint/2010/main" val="26232930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403450397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49" y="1340768"/>
            <a:ext cx="9850763" cy="1085850"/>
          </a:xfrm>
        </p:spPr>
        <p:txBody>
          <a:bodyPr vert="horz" lIns="0" tIns="45720" rIns="91440" bIns="45720" rtlCol="0" anchor="t" anchorCtr="0">
            <a:normAutofit/>
          </a:bodyPr>
          <a:lstStyle>
            <a:lvl1pPr>
              <a:defRPr lang="en-US" sz="3200" dirty="0">
                <a:ln w="3175">
                  <a:noFill/>
                </a:ln>
              </a:defRPr>
            </a:lvl1pPr>
          </a:lstStyle>
          <a:p>
            <a:pPr lvl="0"/>
            <a:r>
              <a:rPr lang="en-US" smtClean="0"/>
              <a:t>Click to edit Master title style</a:t>
            </a:r>
            <a:endParaRPr lang="en-US" dirty="0"/>
          </a:p>
        </p:txBody>
      </p:sp>
      <p:sp>
        <p:nvSpPr>
          <p:cNvPr id="11" name="TextBox 10"/>
          <p:cNvSpPr txBox="1"/>
          <p:nvPr userDrawn="1"/>
        </p:nvSpPr>
        <p:spPr>
          <a:xfrm>
            <a:off x="774050" y="6362070"/>
            <a:ext cx="10506527" cy="261610"/>
          </a:xfrm>
          <a:prstGeom prst="rect">
            <a:avLst/>
          </a:prstGeom>
          <a:noFill/>
        </p:spPr>
        <p:txBody>
          <a:bodyPr wrap="square" lIns="0" rtlCol="0">
            <a:spAutoFit/>
          </a:bodyPr>
          <a:lstStyle/>
          <a:p>
            <a:r>
              <a:rPr lang="en-US" sz="1100" dirty="0" smtClean="0">
                <a:solidFill>
                  <a:prstClr val="black">
                    <a:lumMod val="85000"/>
                    <a:lumOff val="15000"/>
                  </a:prstClr>
                </a:solidFill>
                <a:latin typeface="Segoe" panose="020B0502040504020203" pitchFamily="34" charset="0"/>
              </a:rPr>
              <a:t>© Copyright SELA software &amp; Education Labs Ltd. | 14-18 Baruch Hirsch St </a:t>
            </a:r>
            <a:r>
              <a:rPr lang="en-US" sz="1100" dirty="0" err="1" smtClean="0">
                <a:solidFill>
                  <a:prstClr val="black">
                    <a:lumMod val="85000"/>
                    <a:lumOff val="15000"/>
                  </a:prstClr>
                </a:solidFill>
                <a:latin typeface="Segoe" panose="020B0502040504020203" pitchFamily="34" charset="0"/>
              </a:rPr>
              <a:t>Bnei</a:t>
            </a:r>
            <a:r>
              <a:rPr lang="en-US" sz="1100" dirty="0" smtClean="0">
                <a:solidFill>
                  <a:prstClr val="black">
                    <a:lumMod val="85000"/>
                    <a:lumOff val="15000"/>
                  </a:prstClr>
                </a:solidFill>
                <a:latin typeface="Segoe" panose="020B0502040504020203" pitchFamily="34" charset="0"/>
              </a:rPr>
              <a:t> </a:t>
            </a:r>
            <a:r>
              <a:rPr lang="en-US" sz="1100" dirty="0" err="1" smtClean="0">
                <a:solidFill>
                  <a:prstClr val="black">
                    <a:lumMod val="85000"/>
                    <a:lumOff val="15000"/>
                  </a:prstClr>
                </a:solidFill>
                <a:latin typeface="Segoe" panose="020B0502040504020203" pitchFamily="34" charset="0"/>
              </a:rPr>
              <a:t>Brak</a:t>
            </a:r>
            <a:r>
              <a:rPr lang="en-US" sz="1100" dirty="0" smtClean="0">
                <a:solidFill>
                  <a:prstClr val="black">
                    <a:lumMod val="85000"/>
                    <a:lumOff val="15000"/>
                  </a:prstClr>
                </a:solidFill>
                <a:latin typeface="Segoe" panose="020B0502040504020203" pitchFamily="34" charset="0"/>
              </a:rPr>
              <a:t>, 51202 Israel | www.selagroup.com</a:t>
            </a:r>
            <a:endParaRPr lang="en-US" sz="800" dirty="0">
              <a:solidFill>
                <a:prstClr val="black">
                  <a:lumMod val="85000"/>
                  <a:lumOff val="15000"/>
                </a:prstClr>
              </a:solidFill>
              <a:latin typeface="Segoe" panose="020B0502040504020203"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4050" y="534798"/>
            <a:ext cx="3509932" cy="483907"/>
          </a:xfrm>
          <a:prstGeom prst="rect">
            <a:avLst/>
          </a:prstGeom>
        </p:spPr>
      </p:pic>
      <p:sp>
        <p:nvSpPr>
          <p:cNvPr id="7" name="Text Placeholder 6"/>
          <p:cNvSpPr>
            <a:spLocks noGrp="1"/>
          </p:cNvSpPr>
          <p:nvPr>
            <p:ph type="body" sz="quarter" idx="10"/>
          </p:nvPr>
        </p:nvSpPr>
        <p:spPr>
          <a:xfrm>
            <a:off x="774701" y="2427289"/>
            <a:ext cx="9850967" cy="1362075"/>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a:solidFill>
                  <a:srgbClr val="E89636"/>
                </a:solidFill>
              </a:defRPr>
            </a:lvl1pPr>
            <a:lvl2pPr marL="457200" indent="0" algn="l" rtl="0">
              <a:buFontTx/>
              <a:buNone/>
              <a:defRPr/>
            </a:lvl2pPr>
            <a:lvl3pPr marL="914400" indent="0" algn="l" rtl="0">
              <a:buFontTx/>
              <a:buNone/>
              <a:defRPr/>
            </a:lvl3pPr>
            <a:lvl4pPr marL="1371600" indent="0" algn="l" rtl="0">
              <a:buFontTx/>
              <a:buNone/>
              <a:defRPr/>
            </a:lvl4pPr>
            <a:lvl5pPr marL="1828800" indent="0" algn="l" rtl="0">
              <a:buFontTx/>
              <a:buNone/>
              <a:defRPr/>
            </a:lvl5pPr>
          </a:lstStyle>
          <a:p>
            <a:pPr lvl="0"/>
            <a:r>
              <a:rPr lang="en-US" smtClean="0"/>
              <a:t>Click to edit Master text styles</a:t>
            </a:r>
          </a:p>
        </p:txBody>
      </p:sp>
    </p:spTree>
    <p:extLst>
      <p:ext uri="{BB962C8B-B14F-4D97-AF65-F5344CB8AC3E}">
        <p14:creationId xmlns:p14="http://schemas.microsoft.com/office/powerpoint/2010/main" val="408587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89">
          <p15:clr>
            <a:srgbClr val="FBAE40"/>
          </p15:clr>
        </p15:guide>
        <p15:guide id="2" pos="61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340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vert="horz" lIns="0" tIns="0" rIns="91440" bIns="45720" rtlCol="0" anchor="b"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815413" y="1492161"/>
            <a:ext cx="10657184"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73110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52117" y="1124745"/>
            <a:ext cx="5510328"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userDrawn="1"/>
        </p:nvSpPr>
        <p:spPr>
          <a:xfrm>
            <a:off x="1967542" y="2492896"/>
            <a:ext cx="3539752" cy="1631216"/>
          </a:xfrm>
          <a:prstGeom prst="rect">
            <a:avLst/>
          </a:prstGeom>
          <a:noFill/>
        </p:spPr>
        <p:txBody>
          <a:bodyPr wrap="none" rtlCol="0">
            <a:spAutoFit/>
          </a:bodyPr>
          <a:lstStyle/>
          <a:p>
            <a:r>
              <a:rPr lang="en-US" sz="10000" b="1" dirty="0" smtClean="0">
                <a:solidFill>
                  <a:prstClr val="black">
                    <a:lumMod val="65000"/>
                    <a:lumOff val="35000"/>
                  </a:prstClr>
                </a:solidFill>
                <a:latin typeface="Segoe Light" panose="020B0302040504020203" pitchFamily="34" charset="0"/>
              </a:rPr>
              <a:t>Demo</a:t>
            </a:r>
            <a:endParaRPr lang="en-US" sz="10000" b="1" dirty="0">
              <a:solidFill>
                <a:prstClr val="black">
                  <a:lumMod val="65000"/>
                  <a:lumOff val="35000"/>
                </a:prstClr>
              </a:solidFill>
              <a:latin typeface="Segoe Light" panose="020B0302040504020203" pitchFamily="34" charset="0"/>
            </a:endParaRPr>
          </a:p>
        </p:txBody>
      </p:sp>
    </p:spTree>
    <p:extLst>
      <p:ext uri="{BB962C8B-B14F-4D97-AF65-F5344CB8AC3E}">
        <p14:creationId xmlns:p14="http://schemas.microsoft.com/office/powerpoint/2010/main" val="253736400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vert="horz" lIns="0" tIns="0" rIns="91440" bIns="45720" rtlCol="0" anchor="b"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815413" y="1492161"/>
            <a:ext cx="10657184"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smtClean="0"/>
              <a:t>Click to edit Master text styles</a:t>
            </a:r>
          </a:p>
        </p:txBody>
      </p:sp>
    </p:spTree>
    <p:extLst>
      <p:ext uri="{BB962C8B-B14F-4D97-AF65-F5344CB8AC3E}">
        <p14:creationId xmlns:p14="http://schemas.microsoft.com/office/powerpoint/2010/main" val="39508206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userDrawn="1"/>
        </p:nvSpPr>
        <p:spPr>
          <a:xfrm>
            <a:off x="1967541" y="2492896"/>
            <a:ext cx="2159566" cy="1631216"/>
          </a:xfrm>
          <a:prstGeom prst="rect">
            <a:avLst/>
          </a:prstGeom>
          <a:noFill/>
        </p:spPr>
        <p:txBody>
          <a:bodyPr wrap="none" rtlCol="0">
            <a:spAutoFit/>
          </a:bodyPr>
          <a:lstStyle/>
          <a:p>
            <a:r>
              <a:rPr lang="en-US" sz="10000" b="1" dirty="0" smtClean="0">
                <a:solidFill>
                  <a:prstClr val="black">
                    <a:lumMod val="65000"/>
                    <a:lumOff val="35000"/>
                  </a:prstClr>
                </a:solidFill>
                <a:latin typeface="Segoe Light" panose="020B0302040504020203" pitchFamily="34" charset="0"/>
              </a:rPr>
              <a:t>Lab</a:t>
            </a:r>
            <a:endParaRPr lang="en-US" sz="10000" b="1" dirty="0">
              <a:solidFill>
                <a:prstClr val="black">
                  <a:lumMod val="65000"/>
                  <a:lumOff val="35000"/>
                </a:prstClr>
              </a:solidFill>
              <a:latin typeface="Segoe Light" panose="020B0302040504020203" pitchFamily="34" charset="0"/>
            </a:endParaRP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020342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lusionLab">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userDrawn="1"/>
        </p:nvSpPr>
        <p:spPr>
          <a:xfrm>
            <a:off x="2063553" y="2492896"/>
            <a:ext cx="4035079" cy="1938992"/>
          </a:xfrm>
          <a:prstGeom prst="rect">
            <a:avLst/>
          </a:prstGeom>
          <a:noFill/>
        </p:spPr>
        <p:txBody>
          <a:bodyPr wrap="none" rtlCol="0">
            <a:spAutoFit/>
          </a:bodyPr>
          <a:lstStyle/>
          <a:p>
            <a:r>
              <a:rPr lang="en-US" sz="6000" b="1" dirty="0" smtClean="0">
                <a:solidFill>
                  <a:prstClr val="black">
                    <a:lumMod val="65000"/>
                    <a:lumOff val="35000"/>
                  </a:prstClr>
                </a:solidFill>
                <a:latin typeface="Segoe Light" panose="020B0302040504020203" pitchFamily="34" charset="0"/>
              </a:rPr>
              <a:t>Conclusion </a:t>
            </a:r>
          </a:p>
          <a:p>
            <a:r>
              <a:rPr lang="en-US" sz="6000" b="1" dirty="0" smtClean="0">
                <a:solidFill>
                  <a:prstClr val="black">
                    <a:lumMod val="65000"/>
                    <a:lumOff val="35000"/>
                  </a:prstClr>
                </a:solidFill>
                <a:latin typeface="Segoe Light" panose="020B0302040504020203" pitchFamily="34" charset="0"/>
              </a:rPr>
              <a:t>Lab</a:t>
            </a:r>
            <a:endParaRPr lang="en-US" sz="6000" b="1" dirty="0">
              <a:solidFill>
                <a:prstClr val="black">
                  <a:lumMod val="65000"/>
                  <a:lumOff val="35000"/>
                </a:prstClr>
              </a:solidFill>
              <a:latin typeface="Segoe Light" panose="020B0302040504020203" pitchFamily="34" charset="0"/>
            </a:endParaRP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3532208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clusionLab">
    <p:spTree>
      <p:nvGrpSpPr>
        <p:cNvPr id="1" name=""/>
        <p:cNvGrpSpPr/>
        <p:nvPr/>
      </p:nvGrpSpPr>
      <p:grpSpPr>
        <a:xfrm>
          <a:off x="0" y="0"/>
          <a:ext cx="0" cy="0"/>
          <a:chOff x="0" y="0"/>
          <a:chExt cx="0" cy="0"/>
        </a:xfrm>
      </p:grpSpPr>
      <p:sp>
        <p:nvSpPr>
          <p:cNvPr id="13" name="TextBox 12"/>
          <p:cNvSpPr txBox="1"/>
          <p:nvPr userDrawn="1"/>
        </p:nvSpPr>
        <p:spPr>
          <a:xfrm>
            <a:off x="1103446" y="2492896"/>
            <a:ext cx="5048177" cy="1631216"/>
          </a:xfrm>
          <a:prstGeom prst="rect">
            <a:avLst/>
          </a:prstGeom>
          <a:noFill/>
        </p:spPr>
        <p:txBody>
          <a:bodyPr wrap="none" rtlCol="0">
            <a:spAutoFit/>
          </a:bodyPr>
          <a:lstStyle/>
          <a:p>
            <a:r>
              <a:rPr lang="en-US" sz="10000" b="1" dirty="0" smtClean="0">
                <a:solidFill>
                  <a:prstClr val="black">
                    <a:lumMod val="65000"/>
                    <a:lumOff val="35000"/>
                  </a:prstClr>
                </a:solidFill>
                <a:latin typeface="Segoe Light" panose="020B0302040504020203" pitchFamily="34" charset="0"/>
              </a:rPr>
              <a:t>Final Lab</a:t>
            </a:r>
            <a:endParaRPr lang="en-US" sz="10000" b="1" dirty="0">
              <a:solidFill>
                <a:prstClr val="black">
                  <a:lumMod val="65000"/>
                  <a:lumOff val="35000"/>
                </a:prstClr>
              </a:solidFill>
              <a:latin typeface="Segoe Light" panose="020B0302040504020203"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3649581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803574" y="1492161"/>
            <a:ext cx="10668420"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4"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79461984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815413" y="1494000"/>
            <a:ext cx="1065692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smtClean="0"/>
              <a:t>Click to edit Master text styles</a:t>
            </a:r>
          </a:p>
        </p:txBody>
      </p:sp>
      <p:sp>
        <p:nvSpPr>
          <p:cNvPr id="15" name="Text Placeholder 14"/>
          <p:cNvSpPr>
            <a:spLocks noGrp="1"/>
          </p:cNvSpPr>
          <p:nvPr>
            <p:ph type="body" sz="quarter" idx="16"/>
          </p:nvPr>
        </p:nvSpPr>
        <p:spPr bwMode="blackWhite">
          <a:xfrm>
            <a:off x="803574" y="3873732"/>
            <a:ext cx="10668420"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608546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815413" y="1494000"/>
            <a:ext cx="1065692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1" name="Text Placeholder 14"/>
          <p:cNvSpPr>
            <a:spLocks noGrp="1"/>
          </p:cNvSpPr>
          <p:nvPr>
            <p:ph type="body" sz="quarter" idx="16"/>
          </p:nvPr>
        </p:nvSpPr>
        <p:spPr bwMode="blackWhite">
          <a:xfrm>
            <a:off x="803574" y="3140969"/>
            <a:ext cx="10668420"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06219276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815413" y="1494177"/>
            <a:ext cx="10673019"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3" name="Text Placeholder 14"/>
          <p:cNvSpPr>
            <a:spLocks noGrp="1"/>
          </p:cNvSpPr>
          <p:nvPr>
            <p:ph type="body" sz="quarter" idx="16"/>
          </p:nvPr>
        </p:nvSpPr>
        <p:spPr bwMode="blackWhite">
          <a:xfrm>
            <a:off x="815413" y="2630517"/>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7"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
        <p:nvSpPr>
          <p:cNvPr id="3" name="Text Placeholder 2"/>
          <p:cNvSpPr>
            <a:spLocks noGrp="1"/>
          </p:cNvSpPr>
          <p:nvPr>
            <p:ph type="body" sz="quarter" idx="17"/>
          </p:nvPr>
        </p:nvSpPr>
        <p:spPr>
          <a:xfrm>
            <a:off x="815016" y="3835374"/>
            <a:ext cx="10684933" cy="1073150"/>
          </a:xfrm>
          <a:prstGeom prst="rect">
            <a:avLst/>
          </a:prstGeom>
          <a:solidFill>
            <a:schemeClr val="bg1"/>
          </a:solidFill>
        </p:spPr>
        <p:txBody>
          <a:bodyPr/>
          <a:lstStyle>
            <a:lvl1pPr marL="0" indent="0">
              <a:buNone/>
              <a:defRPr lang="en-US" sz="2800" kern="1200" baseline="0" dirty="0">
                <a:solidFill>
                  <a:schemeClr val="tx1"/>
                </a:solidFill>
                <a:latin typeface="Segoe" panose="020B0502040504020203" pitchFamily="34" charset="0"/>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Tx/>
              <a:buBlip>
                <a:blip r:embed="rId2"/>
              </a:buBlip>
            </a:pPr>
            <a:r>
              <a:rPr lang="en-US" smtClean="0"/>
              <a:t>Click to edit Master text styles</a:t>
            </a:r>
          </a:p>
        </p:txBody>
      </p:sp>
      <p:sp>
        <p:nvSpPr>
          <p:cNvPr id="5" name="Text Placeholder 4"/>
          <p:cNvSpPr>
            <a:spLocks noGrp="1"/>
          </p:cNvSpPr>
          <p:nvPr>
            <p:ph type="body" sz="quarter" idx="18"/>
          </p:nvPr>
        </p:nvSpPr>
        <p:spPr>
          <a:xfrm>
            <a:off x="815016" y="4973960"/>
            <a:ext cx="10684933" cy="1119187"/>
          </a:xfrm>
          <a:prstGeom prst="rect">
            <a:avLst/>
          </a:prstGeom>
          <a:solidFill>
            <a:schemeClr val="accent1">
              <a:alpha val="50000"/>
            </a:schemeClr>
          </a:solidFill>
        </p:spPr>
        <p:txBody>
          <a:bodyPr/>
          <a:lstStyle>
            <a:lvl1pPr marL="0" indent="0">
              <a:defRPr lang="en-US" sz="1800" b="0" kern="1200" dirty="0" smtClean="0">
                <a:solidFill>
                  <a:schemeClr val="tx1"/>
                </a:solidFill>
                <a:latin typeface="Consolas" pitchFamily="49" charset="0"/>
                <a:ea typeface="+mn-ea"/>
                <a:cs typeface="Courier New" pitchFamily="49" charset="0"/>
              </a:defRPr>
            </a:lvl1pPr>
            <a:lvl2pPr marL="0" indent="0">
              <a:defRPr/>
            </a:lvl2pPr>
            <a:lvl3pPr marL="0" indent="0">
              <a:defRPr/>
            </a:lvl3pPr>
            <a:lvl4pPr marL="0" indent="0">
              <a:defRPr/>
            </a:lvl4pPr>
            <a:lvl5pPr marL="0" indent="0">
              <a:defRPr/>
            </a:lvl5pPr>
          </a:lstStyle>
          <a:p>
            <a:pPr marL="342900" lvl="0" indent="-342900" algn="l" defTabSz="914400" rtl="0" eaLnBrk="1" latinLnBrk="0" hangingPunct="1">
              <a:spcBef>
                <a:spcPct val="200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321842254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p:cNvSpPr txBox="1"/>
          <p:nvPr userDrawn="1"/>
        </p:nvSpPr>
        <p:spPr>
          <a:xfrm>
            <a:off x="1871531" y="2492896"/>
            <a:ext cx="5702202" cy="1631216"/>
          </a:xfrm>
          <a:prstGeom prst="rect">
            <a:avLst/>
          </a:prstGeom>
          <a:noFill/>
        </p:spPr>
        <p:txBody>
          <a:bodyPr wrap="none" rtlCol="0">
            <a:spAutoFit/>
          </a:bodyPr>
          <a:lstStyle/>
          <a:p>
            <a:r>
              <a:rPr lang="en-US" sz="10000" b="1" dirty="0" smtClean="0">
                <a:solidFill>
                  <a:prstClr val="black">
                    <a:lumMod val="65000"/>
                    <a:lumOff val="35000"/>
                  </a:prstClr>
                </a:solidFill>
                <a:latin typeface="Segoe Light" panose="020B0302040504020203" pitchFamily="34" charset="0"/>
              </a:rPr>
              <a:t>Questions</a:t>
            </a:r>
            <a:endParaRPr lang="en-US" sz="10000" b="1" dirty="0">
              <a:solidFill>
                <a:prstClr val="black">
                  <a:lumMod val="65000"/>
                  <a:lumOff val="35000"/>
                </a:prstClr>
              </a:solidFill>
              <a:latin typeface="Segoe Light" panose="020B0302040504020203" pitchFamily="34" charset="0"/>
            </a:endParaRP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428947" y="1988841"/>
            <a:ext cx="2043387" cy="2844235"/>
          </a:xfrm>
          <a:prstGeom prst="rect">
            <a:avLst/>
          </a:prstGeom>
          <a:effectLst>
            <a:outerShdw blurRad="50800" dist="12700" dir="2220000" sx="102000" sy="102000" algn="ctr" rotWithShape="0">
              <a:srgbClr val="000000">
                <a:alpha val="35000"/>
              </a:srgbClr>
            </a:outerShdw>
            <a:softEdge rad="0"/>
          </a:effectLst>
        </p:spPr>
      </p:pic>
    </p:spTree>
    <p:extLst>
      <p:ext uri="{BB962C8B-B14F-4D97-AF65-F5344CB8AC3E}">
        <p14:creationId xmlns:p14="http://schemas.microsoft.com/office/powerpoint/2010/main" val="228123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11200" y="2438400"/>
            <a:ext cx="9850763" cy="2133600"/>
          </a:xfrm>
        </p:spPr>
        <p:txBody>
          <a:bodyPr vert="horz" lIns="0" tIns="45720" rIns="91440" bIns="45720" rtlCol="0" anchor="t" anchorCtr="0">
            <a:noAutofit/>
          </a:bodyPr>
          <a:lstStyle>
            <a:lvl1pPr>
              <a:defRPr lang="en-US" sz="7200" b="1" kern="1200" dirty="0">
                <a:solidFill>
                  <a:schemeClr val="tx1">
                    <a:lumMod val="65000"/>
                    <a:lumOff val="35000"/>
                  </a:schemeClr>
                </a:solidFill>
                <a:latin typeface="Segoe Light" panose="020B0302040504020203" pitchFamily="34" charset="0"/>
                <a:ea typeface="+mn-ea"/>
                <a:cs typeface="+mn-cs"/>
              </a:defRPr>
            </a:lvl1pPr>
          </a:lstStyle>
          <a:p>
            <a:pPr lvl="0"/>
            <a:r>
              <a:rPr lang="en-US" dirty="0" smtClean="0"/>
              <a:t>Section title</a:t>
            </a:r>
            <a:endParaRPr lang="en-US" dirty="0"/>
          </a:p>
        </p:txBody>
      </p:sp>
    </p:spTree>
    <p:extLst>
      <p:ext uri="{BB962C8B-B14F-4D97-AF65-F5344CB8AC3E}">
        <p14:creationId xmlns:p14="http://schemas.microsoft.com/office/powerpoint/2010/main" val="1205606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815413" y="1492162"/>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3453858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52117" y="1124745"/>
            <a:ext cx="5510328"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p:nvSpPr>
        <p:spPr>
          <a:xfrm>
            <a:off x="1967542" y="2492896"/>
            <a:ext cx="3539752"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Demo</a:t>
            </a:r>
            <a:endParaRPr lang="en-US" sz="10000" b="1" dirty="0">
              <a:solidFill>
                <a:schemeClr val="tx1">
                  <a:lumMod val="65000"/>
                  <a:lumOff val="35000"/>
                </a:schemeClr>
              </a:solidFill>
              <a:latin typeface="Segoe Light" panose="020B0302040504020203" pitchFamily="34" charset="0"/>
            </a:endParaRPr>
          </a:p>
        </p:txBody>
      </p:sp>
    </p:spTree>
    <p:extLst>
      <p:ext uri="{BB962C8B-B14F-4D97-AF65-F5344CB8AC3E}">
        <p14:creationId xmlns:p14="http://schemas.microsoft.com/office/powerpoint/2010/main" val="42806521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815413" y="1492162"/>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4"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20256524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9840416" y="2348344"/>
            <a:ext cx="2207355"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smtClean="0"/>
              <a:t>Click to edit Master text styles</a:t>
            </a:r>
          </a:p>
        </p:txBody>
      </p:sp>
      <p:sp>
        <p:nvSpPr>
          <p:cNvPr id="17" name="Text Placeholder 16"/>
          <p:cNvSpPr>
            <a:spLocks noGrp="1"/>
          </p:cNvSpPr>
          <p:nvPr>
            <p:ph type="body" sz="quarter" idx="16"/>
          </p:nvPr>
        </p:nvSpPr>
        <p:spPr>
          <a:xfrm>
            <a:off x="815413" y="1524000"/>
            <a:ext cx="87376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smtClean="0"/>
              <a:t>Click to edit Master text styles</a:t>
            </a:r>
          </a:p>
        </p:txBody>
      </p:sp>
      <p:sp>
        <p:nvSpPr>
          <p:cNvPr id="14" name="TextBox 13"/>
          <p:cNvSpPr txBox="1"/>
          <p:nvPr userDrawn="1"/>
        </p:nvSpPr>
        <p:spPr>
          <a:xfrm>
            <a:off x="10639589" y="1524001"/>
            <a:ext cx="1301552"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r>
              <a:rPr sz="4000" b="1">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18787" y="1414674"/>
            <a:ext cx="1250813"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dirty="0" smtClean="0"/>
              <a:t>Click to add tips title</a:t>
            </a:r>
            <a:endParaRPr lang="en-US" dirty="0"/>
          </a:p>
        </p:txBody>
      </p:sp>
    </p:spTree>
    <p:extLst>
      <p:ext uri="{BB962C8B-B14F-4D97-AF65-F5344CB8AC3E}">
        <p14:creationId xmlns:p14="http://schemas.microsoft.com/office/powerpoint/2010/main" val="212020481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506296339"/>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p:nvSpPr>
        <p:spPr>
          <a:xfrm>
            <a:off x="1967541" y="2492896"/>
            <a:ext cx="2159566"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Lab</a:t>
            </a:r>
            <a:endParaRPr lang="en-US" sz="10000" b="1" dirty="0">
              <a:solidFill>
                <a:schemeClr val="tx1">
                  <a:lumMod val="65000"/>
                  <a:lumOff val="35000"/>
                </a:schemeClr>
              </a:solidFill>
              <a:latin typeface="Segoe Light" panose="020B0302040504020203" pitchFamily="34" charset="0"/>
            </a:endParaRP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9635212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lusionLab">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p:nvSpPr>
        <p:spPr>
          <a:xfrm>
            <a:off x="2063553" y="2492896"/>
            <a:ext cx="4035079" cy="1938992"/>
          </a:xfrm>
          <a:prstGeom prst="rect">
            <a:avLst/>
          </a:prstGeom>
          <a:noFill/>
        </p:spPr>
        <p:txBody>
          <a:bodyPr wrap="none" rtlCol="0">
            <a:spAutoFit/>
          </a:bodyPr>
          <a:lstStyle/>
          <a:p>
            <a:r>
              <a:rPr lang="en-US" sz="6000" b="1" dirty="0" smtClean="0">
                <a:solidFill>
                  <a:schemeClr val="tx1">
                    <a:lumMod val="65000"/>
                    <a:lumOff val="35000"/>
                  </a:schemeClr>
                </a:solidFill>
                <a:latin typeface="Segoe Light" panose="020B0302040504020203" pitchFamily="34" charset="0"/>
              </a:rPr>
              <a:t>Conclusion </a:t>
            </a:r>
          </a:p>
          <a:p>
            <a:r>
              <a:rPr lang="en-US" sz="6000" b="1" dirty="0" smtClean="0">
                <a:solidFill>
                  <a:schemeClr val="tx1">
                    <a:lumMod val="65000"/>
                    <a:lumOff val="35000"/>
                  </a:schemeClr>
                </a:solidFill>
                <a:latin typeface="Segoe Light" panose="020B0302040504020203" pitchFamily="34" charset="0"/>
              </a:rPr>
              <a:t>Lab</a:t>
            </a:r>
            <a:endParaRPr lang="en-US" sz="6000" b="1" dirty="0">
              <a:solidFill>
                <a:schemeClr val="tx1">
                  <a:lumMod val="65000"/>
                  <a:lumOff val="35000"/>
                </a:schemeClr>
              </a:solidFill>
              <a:latin typeface="Segoe Light" panose="020B0302040504020203" pitchFamily="34" charset="0"/>
            </a:endParaRP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071181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lusionLab">
    <p:spTree>
      <p:nvGrpSpPr>
        <p:cNvPr id="1" name=""/>
        <p:cNvGrpSpPr/>
        <p:nvPr/>
      </p:nvGrpSpPr>
      <p:grpSpPr>
        <a:xfrm>
          <a:off x="0" y="0"/>
          <a:ext cx="0" cy="0"/>
          <a:chOff x="0" y="0"/>
          <a:chExt cx="0" cy="0"/>
        </a:xfrm>
      </p:grpSpPr>
      <p:sp>
        <p:nvSpPr>
          <p:cNvPr id="13" name="TextBox 12"/>
          <p:cNvSpPr txBox="1"/>
          <p:nvPr/>
        </p:nvSpPr>
        <p:spPr>
          <a:xfrm>
            <a:off x="1103446" y="2492896"/>
            <a:ext cx="5048177"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Final</a:t>
            </a:r>
            <a:r>
              <a:rPr lang="en-US" sz="10000" b="1" baseline="0" dirty="0" smtClean="0">
                <a:solidFill>
                  <a:schemeClr val="tx1">
                    <a:lumMod val="65000"/>
                    <a:lumOff val="35000"/>
                  </a:schemeClr>
                </a:solidFill>
                <a:latin typeface="Segoe Light" panose="020B0302040504020203" pitchFamily="34" charset="0"/>
              </a:rPr>
              <a:t> </a:t>
            </a:r>
            <a:r>
              <a:rPr lang="en-US" sz="10000" b="1" dirty="0" smtClean="0">
                <a:solidFill>
                  <a:schemeClr val="tx1">
                    <a:lumMod val="65000"/>
                    <a:lumOff val="35000"/>
                  </a:schemeClr>
                </a:solidFill>
                <a:latin typeface="Segoe Light" panose="020B0302040504020203" pitchFamily="34" charset="0"/>
              </a:rPr>
              <a:t>Lab</a:t>
            </a:r>
            <a:endParaRPr lang="en-US" sz="10000" b="1" dirty="0">
              <a:solidFill>
                <a:schemeClr val="tx1">
                  <a:lumMod val="65000"/>
                  <a:lumOff val="35000"/>
                </a:schemeClr>
              </a:solidFill>
              <a:latin typeface="Segoe Light" panose="020B0302040504020203"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6214"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38052530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803574" y="1492161"/>
            <a:ext cx="10668420"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4"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37948080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815413" y="1494000"/>
            <a:ext cx="1065692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smtClean="0"/>
              <a:t>Click to edit Master text styles</a:t>
            </a:r>
          </a:p>
        </p:txBody>
      </p:sp>
      <p:sp>
        <p:nvSpPr>
          <p:cNvPr id="15" name="Text Placeholder 14"/>
          <p:cNvSpPr>
            <a:spLocks noGrp="1"/>
          </p:cNvSpPr>
          <p:nvPr>
            <p:ph type="body" sz="quarter" idx="16"/>
          </p:nvPr>
        </p:nvSpPr>
        <p:spPr bwMode="blackWhite">
          <a:xfrm>
            <a:off x="803574" y="3873732"/>
            <a:ext cx="10668420"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14466170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815413" y="1494000"/>
            <a:ext cx="1065692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1" name="Text Placeholder 14"/>
          <p:cNvSpPr>
            <a:spLocks noGrp="1"/>
          </p:cNvSpPr>
          <p:nvPr>
            <p:ph type="body" sz="quarter" idx="16"/>
          </p:nvPr>
        </p:nvSpPr>
        <p:spPr bwMode="blackWhite">
          <a:xfrm>
            <a:off x="803574" y="3140969"/>
            <a:ext cx="10668420"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815414" y="548680"/>
            <a:ext cx="10561173"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1657698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414" y="476673"/>
            <a:ext cx="11232357"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p:nvCxnSpPr>
        <p:spPr>
          <a:xfrm flipV="1">
            <a:off x="814917" y="6309320"/>
            <a:ext cx="10602539"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42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txStyles>
    <p:titleStyle>
      <a:lvl1pPr algn="l" defTabSz="914400" rtl="0"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064">
          <p15:clr>
            <a:srgbClr val="F26B43"/>
          </p15:clr>
        </p15:guide>
        <p15:guide id="3" pos="5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414" y="476673"/>
            <a:ext cx="11232357"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userDrawn="1"/>
        </p:nvCxnSpPr>
        <p:spPr>
          <a:xfrm flipV="1">
            <a:off x="814917" y="6309320"/>
            <a:ext cx="10602539"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3776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timing>
    <p:tnLst>
      <p:par>
        <p:cTn id="1" dur="indefinite" restart="never" nodeType="tmRoot"/>
      </p:par>
    </p:tnLst>
  </p:timing>
  <p:hf hdr="0" dt="0"/>
  <p:txStyles>
    <p:titleStyle>
      <a:lvl1pPr algn="l" defTabSz="914400" rtl="0"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064">
          <p15:clr>
            <a:srgbClr val="F26B43"/>
          </p15:clr>
        </p15:guide>
        <p15:guide id="3" pos="5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facebook.github.io/jsx"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acebook.github.io/react/docs/getting-started.html" TargetMode="External"/><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facebook.github.io/react/docs/interactivity-and-dynamic-uis.html#what-components-should-have-sta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acebook.github.io/react-native" TargetMode="External"/><Relationship Id="rId3" Type="http://schemas.openxmlformats.org/officeDocument/2006/relationships/hyperlink" Target="http://floppybox.baylaunch.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oppybox.baylaunch.com/" TargetMode="External"/><Relationship Id="rId4" Type="http://schemas.openxmlformats.org/officeDocument/2006/relationships/hyperlink" Target="https://react.rocks/tag/Canvas"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354882" y="1265208"/>
            <a:ext cx="4150880" cy="492443"/>
            <a:chOff x="751782" y="609600"/>
            <a:chExt cx="4150880" cy="492443"/>
          </a:xfrm>
        </p:grpSpPr>
        <p:sp>
          <p:nvSpPr>
            <p:cNvPr id="7" name="TextBox 6"/>
            <p:cNvSpPr txBox="1"/>
            <p:nvPr/>
          </p:nvSpPr>
          <p:spPr>
            <a:xfrm>
              <a:off x="751782" y="609600"/>
              <a:ext cx="4150880" cy="492443"/>
            </a:xfrm>
            <a:prstGeom prst="rect">
              <a:avLst/>
            </a:prstGeom>
            <a:noFill/>
          </p:spPr>
          <p:txBody>
            <a:bodyPr wrap="none" rtlCol="1">
              <a:spAutoFit/>
            </a:bodyPr>
            <a:lstStyle/>
            <a:p>
              <a:pPr algn="l" rtl="0"/>
              <a:r>
                <a:rPr lang="en-US" sz="2600" dirty="0">
                  <a:solidFill>
                    <a:srgbClr val="262E64"/>
                  </a:solidFill>
                  <a:latin typeface="Segoe UI Light" panose="020B0502040204020203" pitchFamily="34" charset="0"/>
                  <a:cs typeface="Segoe UI Light" panose="020B0502040204020203" pitchFamily="34" charset="0"/>
                </a:rPr>
                <a:t>SELA </a:t>
              </a:r>
              <a:r>
                <a:rPr lang="en-US" sz="2400" dirty="0">
                  <a:solidFill>
                    <a:srgbClr val="262E64"/>
                  </a:solidFill>
                  <a:latin typeface="Segoe UI Light" panose="020B0502040204020203" pitchFamily="34" charset="0"/>
                  <a:cs typeface="Segoe UI Light" panose="020B0502040204020203" pitchFamily="34" charset="0"/>
                </a:rPr>
                <a:t>DEVELOPER</a:t>
              </a:r>
              <a:r>
                <a:rPr lang="en-US" sz="2600" dirty="0">
                  <a:solidFill>
                    <a:srgbClr val="262E64"/>
                  </a:solidFill>
                  <a:latin typeface="Segoe UI Light" panose="020B0502040204020203" pitchFamily="34" charset="0"/>
                  <a:cs typeface="Segoe UI Light" panose="020B0502040204020203" pitchFamily="34" charset="0"/>
                </a:rPr>
                <a:t> PRACTICE</a:t>
              </a:r>
              <a:endParaRPr lang="he-IL" sz="2600" dirty="0">
                <a:solidFill>
                  <a:srgbClr val="262E64"/>
                </a:solidFill>
                <a:latin typeface="Segoe UI Light" panose="020B0502040204020203" pitchFamily="34" charset="0"/>
                <a:cs typeface="Segoe UI Light" panose="020B0502040204020203" pitchFamily="34" charset="0"/>
              </a:endParaRPr>
            </a:p>
          </p:txBody>
        </p:sp>
        <p:cxnSp>
          <p:nvCxnSpPr>
            <p:cNvPr id="8" name="Straight Connector 7"/>
            <p:cNvCxnSpPr/>
            <p:nvPr/>
          </p:nvCxnSpPr>
          <p:spPr>
            <a:xfrm>
              <a:off x="1587500" y="727075"/>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13100" y="727075"/>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3354883" y="1690459"/>
            <a:ext cx="2640466" cy="369332"/>
          </a:xfrm>
          <a:prstGeom prst="rect">
            <a:avLst/>
          </a:prstGeom>
          <a:noFill/>
        </p:spPr>
        <p:txBody>
          <a:bodyPr wrap="none" rtlCol="1">
            <a:spAutoFit/>
          </a:bodyPr>
          <a:lstStyle/>
          <a:p>
            <a:pPr algn="l" rtl="0"/>
            <a:r>
              <a:rPr lang="en-US" dirty="0" smtClean="0">
                <a:solidFill>
                  <a:srgbClr val="F08E1B"/>
                </a:solidFill>
                <a:latin typeface="Segoe UI Light" panose="020B0502040204020203" pitchFamily="34" charset="0"/>
                <a:cs typeface="Segoe UI Light" panose="020B0502040204020203" pitchFamily="34" charset="0"/>
              </a:rPr>
              <a:t>December 20</a:t>
            </a:r>
            <a:r>
              <a:rPr lang="en-US" baseline="30000" dirty="0" smtClean="0">
                <a:solidFill>
                  <a:srgbClr val="F08E1B"/>
                </a:solidFill>
                <a:latin typeface="Segoe UI Light" panose="020B0502040204020203" pitchFamily="34" charset="0"/>
                <a:cs typeface="Segoe UI Light" panose="020B0502040204020203" pitchFamily="34" charset="0"/>
              </a:rPr>
              <a:t>th</a:t>
            </a:r>
            <a:r>
              <a:rPr lang="en-US" dirty="0" smtClean="0">
                <a:solidFill>
                  <a:srgbClr val="F08E1B"/>
                </a:solidFill>
                <a:latin typeface="Segoe UI Light" panose="020B0502040204020203" pitchFamily="34" charset="0"/>
                <a:cs typeface="Segoe UI Light" panose="020B0502040204020203" pitchFamily="34" charset="0"/>
              </a:rPr>
              <a:t>-24</a:t>
            </a:r>
            <a:r>
              <a:rPr lang="en-US" baseline="30000" dirty="0" smtClean="0">
                <a:solidFill>
                  <a:srgbClr val="F08E1B"/>
                </a:solidFill>
                <a:latin typeface="Segoe UI Light" panose="020B0502040204020203" pitchFamily="34" charset="0"/>
                <a:cs typeface="Segoe UI Light" panose="020B0502040204020203" pitchFamily="34" charset="0"/>
              </a:rPr>
              <a:t>th</a:t>
            </a:r>
            <a:r>
              <a:rPr lang="en-US" dirty="0" smtClean="0">
                <a:solidFill>
                  <a:srgbClr val="F08E1B"/>
                </a:solidFill>
                <a:latin typeface="Segoe UI Light" panose="020B0502040204020203" pitchFamily="34" charset="0"/>
                <a:cs typeface="Segoe UI Light" panose="020B0502040204020203" pitchFamily="34" charset="0"/>
              </a:rPr>
              <a:t>  2015</a:t>
            </a:r>
            <a:endParaRPr lang="he-IL" dirty="0">
              <a:solidFill>
                <a:srgbClr val="F08E1B"/>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2082800" y="3153233"/>
            <a:ext cx="5507312" cy="615553"/>
          </a:xfrm>
          <a:prstGeom prst="rect">
            <a:avLst/>
          </a:prstGeom>
          <a:noFill/>
        </p:spPr>
        <p:txBody>
          <a:bodyPr wrap="square" rtlCol="1">
            <a:spAutoFit/>
          </a:bodyPr>
          <a:lstStyle/>
          <a:p>
            <a:pPr algn="l" rtl="0"/>
            <a:r>
              <a:rPr lang="en-US" sz="3400" dirty="0" smtClean="0">
                <a:solidFill>
                  <a:srgbClr val="262E64"/>
                </a:solidFill>
                <a:latin typeface="Segoe UI Semilight" panose="020B0402040204020203" pitchFamily="34" charset="0"/>
                <a:cs typeface="Segoe UI Semilight" panose="020B0402040204020203" pitchFamily="34" charset="0"/>
              </a:rPr>
              <a:t>Introduction to React</a:t>
            </a:r>
            <a:endParaRPr lang="he-IL" sz="3400" dirty="0">
              <a:solidFill>
                <a:srgbClr val="262E64"/>
              </a:solidFill>
              <a:latin typeface="Segoe UI Semilight" panose="020B0402040204020203" pitchFamily="34" charset="0"/>
              <a:cs typeface="Segoe UI Semilight" panose="020B0402040204020203" pitchFamily="34"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7392" y="5970741"/>
            <a:ext cx="1065833" cy="4082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35342" y="6083898"/>
            <a:ext cx="989960" cy="209554"/>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4107" y="6119044"/>
            <a:ext cx="1081007" cy="198715"/>
          </a:xfrm>
          <a:prstGeom prst="rect">
            <a:avLst/>
          </a:prstGeom>
        </p:spPr>
      </p:pic>
      <p:sp>
        <p:nvSpPr>
          <p:cNvPr id="17" name="Subtitle 2"/>
          <p:cNvSpPr txBox="1">
            <a:spLocks/>
          </p:cNvSpPr>
          <p:nvPr/>
        </p:nvSpPr>
        <p:spPr>
          <a:xfrm>
            <a:off x="1968500" y="4107909"/>
            <a:ext cx="3162300" cy="167318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n-US" b="1" dirty="0">
                <a:solidFill>
                  <a:srgbClr val="F08E1B"/>
                </a:solidFill>
                <a:latin typeface="Segoe UI" panose="020B0502040204020203" pitchFamily="34" charset="0"/>
                <a:cs typeface="Segoe UI" panose="020B0502040204020203" pitchFamily="34" charset="0"/>
              </a:rPr>
              <a:t>Sebastian Pederiva</a:t>
            </a:r>
            <a:endParaRPr lang="en-US" b="1" dirty="0" smtClean="0">
              <a:solidFill>
                <a:sysClr val="windowText" lastClr="000000"/>
              </a:solidFill>
              <a:latin typeface="Segoe UI Light"/>
            </a:endParaRPr>
          </a:p>
          <a:p>
            <a:pPr lvl="0"/>
            <a:r>
              <a:rPr lang="en-US" sz="2200" dirty="0" err="1" smtClean="0">
                <a:solidFill>
                  <a:sysClr val="windowText" lastClr="000000"/>
                </a:solidFill>
                <a:latin typeface="Segoe UI Light"/>
              </a:rPr>
              <a:t>sebastianp@sela.co.il</a:t>
            </a:r>
            <a:endParaRPr lang="en-US" sz="2200" dirty="0" smtClean="0">
              <a:solidFill>
                <a:sysClr val="windowText" lastClr="000000"/>
              </a:solidFill>
              <a:latin typeface="Segoe UI Light"/>
            </a:endParaRPr>
          </a:p>
          <a:p>
            <a:pPr lvl="0"/>
            <a:r>
              <a:rPr lang="en-US" sz="2200" dirty="0" smtClean="0">
                <a:solidFill>
                  <a:sysClr val="windowText" lastClr="000000"/>
                </a:solidFill>
                <a:latin typeface="Segoe UI Light"/>
              </a:rPr>
              <a:t>@</a:t>
            </a:r>
            <a:r>
              <a:rPr lang="en-US" sz="2200" dirty="0" err="1" smtClean="0">
                <a:solidFill>
                  <a:sysClr val="windowText" lastClr="000000"/>
                </a:solidFill>
                <a:latin typeface="Segoe UI Light"/>
              </a:rPr>
              <a:t>spederiva</a:t>
            </a:r>
            <a:endParaRPr lang="en-US" sz="2200" dirty="0">
              <a:solidFill>
                <a:sysClr val="windowText" lastClr="000000"/>
              </a:solidFill>
              <a:latin typeface="Segoe UI Light"/>
            </a:endParaRPr>
          </a:p>
        </p:txBody>
      </p:sp>
    </p:spTree>
    <p:extLst>
      <p:ext uri="{BB962C8B-B14F-4D97-AF65-F5344CB8AC3E}">
        <p14:creationId xmlns:p14="http://schemas.microsoft.com/office/powerpoint/2010/main" val="1378051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path" presetSubtype="0" accel="17143" decel="82857" fill="hold" nodeType="withEffect">
                                  <p:stCondLst>
                                    <p:cond delay="0"/>
                                  </p:stCondLst>
                                  <p:childTnLst>
                                    <p:animMotion origin="layout" path="M 5.55556E-7 1.48148E-6 L -0.11233 1.48148E-6 " pathEditMode="relative" rAng="0" ptsTypes="AA">
                                      <p:cBhvr>
                                        <p:cTn id="9" dur="350" fill="hold"/>
                                        <p:tgtEl>
                                          <p:spTgt spid="6"/>
                                        </p:tgtEl>
                                        <p:attrNameLst>
                                          <p:attrName>ppt_x</p:attrName>
                                          <p:attrName>ppt_y</p:attrName>
                                        </p:attrNameLst>
                                      </p:cBhvr>
                                      <p:rCtr x="-5625" y="0"/>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35" presetClass="path" presetSubtype="0" accel="17143" decel="82857" fill="hold" grpId="1" nodeType="withEffect">
                                  <p:stCondLst>
                                    <p:cond delay="100"/>
                                  </p:stCondLst>
                                  <p:childTnLst>
                                    <p:animMotion origin="layout" path="M 2.5E-6 3.7037E-6 L -0.11216 3.7037E-6 " pathEditMode="relative" rAng="0" ptsTypes="AA">
                                      <p:cBhvr>
                                        <p:cTn id="14" dur="350" fill="hold"/>
                                        <p:tgtEl>
                                          <p:spTgt spid="10"/>
                                        </p:tgtEl>
                                        <p:attrNameLst>
                                          <p:attrName>ppt_x</p:attrName>
                                          <p:attrName>ppt_y</p:attrName>
                                        </p:attrNameLst>
                                      </p:cBhvr>
                                      <p:rCtr x="-5608" y="0"/>
                                    </p:animMotion>
                                  </p:childTnLst>
                                </p:cTn>
                              </p:par>
                              <p:par>
                                <p:cTn id="15" presetID="10" presetClass="entr" presetSubtype="0"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35" presetClass="path" presetSubtype="0" accel="17143" decel="82857" fill="hold" grpId="1" nodeType="withEffect">
                                  <p:stCondLst>
                                    <p:cond delay="300"/>
                                  </p:stCondLst>
                                  <p:childTnLst>
                                    <p:animMotion origin="layout" path="M 1.11111E-6 1.11111E-6 L -0.11007 1.11111E-6 " pathEditMode="relative" rAng="0" ptsTypes="AA">
                                      <p:cBhvr>
                                        <p:cTn id="19" dur="350" fill="hold"/>
                                        <p:tgtEl>
                                          <p:spTgt spid="12"/>
                                        </p:tgtEl>
                                        <p:attrNameLst>
                                          <p:attrName>ppt_x</p:attrName>
                                          <p:attrName>ppt_y</p:attrName>
                                        </p:attrNameLst>
                                      </p:cBhvr>
                                      <p:rCtr x="-5503" y="0"/>
                                    </p:animMotion>
                                  </p:childTnLst>
                                </p:cTn>
                              </p:par>
                              <p:par>
                                <p:cTn id="20" presetID="10" presetClass="entr" presetSubtype="0" fill="hold"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35" presetClass="path" presetSubtype="0" accel="17143" decel="82857" fill="hold" nodeType="withEffect">
                                  <p:stCondLst>
                                    <p:cond delay="300"/>
                                  </p:stCondLst>
                                  <p:childTnLst>
                                    <p:animMotion origin="layout" path="M -3.33333E-6 -2.96296E-6 L -0.11232 -2.96296E-6 " pathEditMode="relative" rAng="0" ptsTypes="AA">
                                      <p:cBhvr>
                                        <p:cTn id="24" dur="350" fill="hold"/>
                                        <p:tgtEl>
                                          <p:spTgt spid="16"/>
                                        </p:tgtEl>
                                        <p:attrNameLst>
                                          <p:attrName>ppt_x</p:attrName>
                                          <p:attrName>ppt_y</p:attrName>
                                        </p:attrNameLst>
                                      </p:cBhvr>
                                      <p:rCtr x="-5625" y="0"/>
                                    </p:animMotion>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00"/>
                                        <p:tgtEl>
                                          <p:spTgt spid="15"/>
                                        </p:tgtEl>
                                      </p:cBhvr>
                                    </p:animEffect>
                                  </p:childTnLst>
                                </p:cTn>
                              </p:par>
                              <p:par>
                                <p:cTn id="28" presetID="35" presetClass="path" presetSubtype="0" accel="17143" decel="82857" fill="hold" nodeType="withEffect">
                                  <p:stCondLst>
                                    <p:cond delay="400"/>
                                  </p:stCondLst>
                                  <p:childTnLst>
                                    <p:animMotion origin="layout" path="M -3.33333E-6 -4.81481E-6 L -0.11232 -4.81481E-6 " pathEditMode="relative" rAng="0" ptsTypes="AA">
                                      <p:cBhvr>
                                        <p:cTn id="29" dur="350" fill="hold"/>
                                        <p:tgtEl>
                                          <p:spTgt spid="15"/>
                                        </p:tgtEl>
                                        <p:attrNameLst>
                                          <p:attrName>ppt_x</p:attrName>
                                          <p:attrName>ppt_y</p:attrName>
                                        </p:attrNameLst>
                                      </p:cBhvr>
                                      <p:rCtr x="-5625" y="0"/>
                                    </p:animMotion>
                                  </p:childTnLst>
                                </p:cTn>
                              </p:par>
                              <p:par>
                                <p:cTn id="30" presetID="10" presetClass="entr" presetSubtype="0" fill="hold"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par>
                                <p:cTn id="33" presetID="35" presetClass="path" presetSubtype="0" accel="17143" decel="82857" fill="hold" nodeType="withEffect">
                                  <p:stCondLst>
                                    <p:cond delay="500"/>
                                  </p:stCondLst>
                                  <p:childTnLst>
                                    <p:animMotion origin="layout" path="M 8.33333E-7 -1.48148E-6 L -0.1033 -1.48148E-6 " pathEditMode="relative" rAng="0" ptsTypes="AA">
                                      <p:cBhvr>
                                        <p:cTn id="34" dur="350" fill="hold"/>
                                        <p:tgtEl>
                                          <p:spTgt spid="14"/>
                                        </p:tgtEl>
                                        <p:attrNameLst>
                                          <p:attrName>ppt_x</p:attrName>
                                          <p:attrName>ppt_y</p:attrName>
                                        </p:attrNameLst>
                                      </p:cBhvr>
                                      <p:rCtr x="-5174" y="0"/>
                                    </p:animMotion>
                                  </p:childTnLst>
                                </p:cTn>
                              </p:par>
                              <p:par>
                                <p:cTn id="35" presetID="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JSX</a:t>
            </a:r>
            <a:endParaRPr lang="en-US" dirty="0"/>
          </a:p>
        </p:txBody>
      </p:sp>
      <p:sp>
        <p:nvSpPr>
          <p:cNvPr id="3" name="Content Placeholder 2"/>
          <p:cNvSpPr>
            <a:spLocks noGrp="1"/>
          </p:cNvSpPr>
          <p:nvPr>
            <p:ph idx="1"/>
          </p:nvPr>
        </p:nvSpPr>
        <p:spPr/>
        <p:txBody>
          <a:bodyPr>
            <a:normAutofit/>
          </a:bodyPr>
          <a:lstStyle/>
          <a:p>
            <a:r>
              <a:rPr lang="en-US" dirty="0" smtClean="0"/>
              <a:t>JSX </a:t>
            </a:r>
            <a:r>
              <a:rPr lang="en-US" dirty="0"/>
              <a:t>lets you create JavaScript objects using HTML </a:t>
            </a:r>
            <a:r>
              <a:rPr lang="en-US" dirty="0" smtClean="0"/>
              <a:t>syntax</a:t>
            </a:r>
          </a:p>
          <a:p>
            <a:pPr fontAlgn="ctr"/>
            <a:r>
              <a:rPr lang="en-US" dirty="0" smtClean="0"/>
              <a:t>Optional</a:t>
            </a:r>
          </a:p>
          <a:p>
            <a:pPr fontAlgn="ctr"/>
            <a:r>
              <a:rPr lang="en-US" dirty="0" smtClean="0"/>
              <a:t>Combines </a:t>
            </a:r>
            <a:r>
              <a:rPr lang="en-US" dirty="0"/>
              <a:t>ease-of-use of templates with power of JavaScript</a:t>
            </a:r>
          </a:p>
          <a:p>
            <a:pPr fontAlgn="ctr"/>
            <a:r>
              <a:rPr lang="en-US" dirty="0"/>
              <a:t>Preprocessor translates to plain JavaScript:        </a:t>
            </a:r>
          </a:p>
          <a:p>
            <a:pPr lvl="1" fontAlgn="ctr"/>
            <a:r>
              <a:rPr lang="en-US" dirty="0"/>
              <a:t>On the fly (suitable during development)</a:t>
            </a:r>
          </a:p>
          <a:p>
            <a:pPr lvl="1" fontAlgn="ctr"/>
            <a:r>
              <a:rPr lang="en-US" dirty="0"/>
              <a:t>Offline using the </a:t>
            </a:r>
            <a:r>
              <a:rPr lang="en-US" dirty="0" smtClean="0"/>
              <a:t>React-CLI</a:t>
            </a:r>
          </a:p>
          <a:p>
            <a:r>
              <a:rPr lang="en-US" dirty="0">
                <a:hlinkClick r:id="rId3"/>
              </a:rPr>
              <a:t>http://</a:t>
            </a:r>
            <a:r>
              <a:rPr lang="en-US" dirty="0" smtClean="0">
                <a:hlinkClick r:id="rId3"/>
              </a:rPr>
              <a:t>facebook.github.io/jsx</a:t>
            </a:r>
            <a:endParaRPr lang="en-US" dirty="0" smtClean="0"/>
          </a:p>
          <a:p>
            <a:endParaRPr lang="en-US" dirty="0"/>
          </a:p>
        </p:txBody>
      </p:sp>
    </p:spTree>
    <p:extLst>
      <p:ext uri="{BB962C8B-B14F-4D97-AF65-F5344CB8AC3E}">
        <p14:creationId xmlns:p14="http://schemas.microsoft.com/office/powerpoint/2010/main" val="1073660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a:t>
            </a:r>
            <a:r>
              <a:rPr lang="en-US" dirty="0"/>
              <a:t>JSX </a:t>
            </a:r>
            <a:r>
              <a:rPr lang="en-US" dirty="0" err="1" smtClean="0"/>
              <a:t>transpilers</a:t>
            </a:r>
            <a:endParaRPr lang="en-US" dirty="0"/>
          </a:p>
        </p:txBody>
      </p:sp>
      <p:sp>
        <p:nvSpPr>
          <p:cNvPr id="3" name="Content Placeholder 2"/>
          <p:cNvSpPr>
            <a:spLocks noGrp="1"/>
          </p:cNvSpPr>
          <p:nvPr>
            <p:ph idx="1"/>
          </p:nvPr>
        </p:nvSpPr>
        <p:spPr/>
        <p:txBody>
          <a:bodyPr/>
          <a:lstStyle/>
          <a:p>
            <a:r>
              <a:rPr lang="en-US" dirty="0">
                <a:hlinkClick r:id="rId3"/>
              </a:rPr>
              <a:t>https://</a:t>
            </a:r>
            <a:r>
              <a:rPr lang="en-US" dirty="0" smtClean="0">
                <a:hlinkClick r:id="rId3"/>
              </a:rPr>
              <a:t>facebook.github.io/react/docs/getting-started.html</a:t>
            </a:r>
            <a:endParaRPr lang="en-US" dirty="0" smtClean="0"/>
          </a:p>
          <a:p>
            <a:endParaRPr lang="en-US" dirty="0"/>
          </a:p>
        </p:txBody>
      </p:sp>
      <p:pic>
        <p:nvPicPr>
          <p:cNvPr id="5" name="Picture 4"/>
          <p:cNvPicPr>
            <a:picLocks noChangeAspect="1"/>
          </p:cNvPicPr>
          <p:nvPr/>
        </p:nvPicPr>
        <p:blipFill>
          <a:blip r:embed="rId4"/>
          <a:stretch>
            <a:fillRect/>
          </a:stretch>
        </p:blipFill>
        <p:spPr>
          <a:xfrm>
            <a:off x="2499497" y="4634612"/>
            <a:ext cx="3013952" cy="1340877"/>
          </a:xfrm>
          <a:prstGeom prst="rect">
            <a:avLst/>
          </a:prstGeom>
        </p:spPr>
      </p:pic>
      <p:pic>
        <p:nvPicPr>
          <p:cNvPr id="6" name="Picture 5"/>
          <p:cNvPicPr>
            <a:picLocks noChangeAspect="1"/>
          </p:cNvPicPr>
          <p:nvPr/>
        </p:nvPicPr>
        <p:blipFill>
          <a:blip r:embed="rId5"/>
          <a:stretch>
            <a:fillRect/>
          </a:stretch>
        </p:blipFill>
        <p:spPr>
          <a:xfrm>
            <a:off x="1826717" y="2751258"/>
            <a:ext cx="4050994" cy="157538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78181" y="4634612"/>
            <a:ext cx="1345904" cy="150575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1699" y="2657648"/>
            <a:ext cx="3674485" cy="1668997"/>
          </a:xfrm>
          <a:prstGeom prst="rect">
            <a:avLst/>
          </a:prstGeom>
        </p:spPr>
      </p:pic>
    </p:spTree>
    <p:extLst>
      <p:ext uri="{BB962C8B-B14F-4D97-AF65-F5344CB8AC3E}">
        <p14:creationId xmlns:p14="http://schemas.microsoft.com/office/powerpoint/2010/main" val="111267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2652019" y="1705293"/>
            <a:ext cx="6887962" cy="3913545"/>
          </a:xfrm>
          <a:solidFill>
            <a:schemeClr val="tx2">
              <a:lumMod val="40000"/>
              <a:lumOff val="60000"/>
            </a:schemeClr>
          </a:solidFill>
        </p:spPr>
        <p:txBody>
          <a:bodyPr>
            <a:normAutofit/>
          </a:bodyPr>
          <a:lstStyle/>
          <a:p>
            <a:r>
              <a:rPr lang="en-US" dirty="0" smtClean="0"/>
              <a:t>&lt;div ng-</a:t>
            </a:r>
            <a:r>
              <a:rPr lang="en-US" b="1" dirty="0" smtClean="0">
                <a:solidFill>
                  <a:srgbClr val="000080"/>
                </a:solidFill>
              </a:rPr>
              <a:t>if</a:t>
            </a:r>
            <a:r>
              <a:rPr lang="en-US" dirty="0" smtClean="0"/>
              <a:t>=</a:t>
            </a:r>
            <a:r>
              <a:rPr lang="en-US" b="1" dirty="0" smtClean="0">
                <a:solidFill>
                  <a:srgbClr val="008000"/>
                </a:solidFill>
              </a:rPr>
              <a:t>"</a:t>
            </a:r>
            <a:r>
              <a:rPr lang="en-US" b="1" dirty="0" err="1" smtClean="0">
                <a:solidFill>
                  <a:srgbClr val="008000"/>
                </a:solidFill>
              </a:rPr>
              <a:t>showFrom</a:t>
            </a:r>
            <a:r>
              <a:rPr lang="en-US" b="1" dirty="0" smtClean="0">
                <a:solidFill>
                  <a:srgbClr val="008000"/>
                </a:solidFill>
              </a:rPr>
              <a:t>(message)"</a:t>
            </a:r>
            <a:r>
              <a:rPr lang="en-US" dirty="0" smtClean="0"/>
              <a:t>&gt;</a:t>
            </a:r>
          </a:p>
          <a:p>
            <a:r>
              <a:rPr lang="en-US" dirty="0" smtClean="0"/>
              <a:t>	&lt;div&gt;From: {{</a:t>
            </a:r>
            <a:r>
              <a:rPr lang="en-US" dirty="0" err="1" smtClean="0"/>
              <a:t>message.from.name</a:t>
            </a:r>
            <a:r>
              <a:rPr lang="en-US" dirty="0" smtClean="0"/>
              <a:t>}}&lt;/div&gt;</a:t>
            </a:r>
          </a:p>
          <a:p>
            <a:r>
              <a:rPr lang="en-US" dirty="0" smtClean="0"/>
              <a:t>&lt;/div&gt;</a:t>
            </a:r>
          </a:p>
          <a:p>
            <a:r>
              <a:rPr lang="en-US" dirty="0" smtClean="0"/>
              <a:t>&lt;div ng-</a:t>
            </a:r>
            <a:r>
              <a:rPr lang="en-US" b="1" dirty="0" smtClean="0">
                <a:solidFill>
                  <a:srgbClr val="000080"/>
                </a:solidFill>
              </a:rPr>
              <a:t>if</a:t>
            </a:r>
            <a:r>
              <a:rPr lang="en-US" dirty="0" smtClean="0"/>
              <a:t>=</a:t>
            </a:r>
            <a:r>
              <a:rPr lang="en-US" b="1" dirty="0" smtClean="0">
                <a:solidFill>
                  <a:srgbClr val="008000"/>
                </a:solidFill>
              </a:rPr>
              <a:t>"</a:t>
            </a:r>
            <a:r>
              <a:rPr lang="en-US" b="1" dirty="0" err="1" smtClean="0">
                <a:solidFill>
                  <a:srgbClr val="008000"/>
                </a:solidFill>
              </a:rPr>
              <a:t>showCreatedBy</a:t>
            </a:r>
            <a:r>
              <a:rPr lang="en-US" b="1" dirty="0" smtClean="0">
                <a:solidFill>
                  <a:srgbClr val="008000"/>
                </a:solidFill>
              </a:rPr>
              <a:t>(message)"</a:t>
            </a:r>
            <a:r>
              <a:rPr lang="en-US" dirty="0" smtClean="0"/>
              <a:t>&gt;</a:t>
            </a:r>
            <a:br>
              <a:rPr lang="en-US" dirty="0" smtClean="0"/>
            </a:br>
            <a:r>
              <a:rPr lang="en-US" dirty="0" smtClean="0"/>
              <a:t>&lt;div&gt;Created by: {{</a:t>
            </a:r>
            <a:r>
              <a:rPr lang="en-US" dirty="0" err="1" smtClean="0"/>
              <a:t>message.createdBy.name</a:t>
            </a:r>
            <a:r>
              <a:rPr lang="en-US" dirty="0" smtClean="0"/>
              <a:t>}}&lt;/div&gt;</a:t>
            </a:r>
          </a:p>
          <a:p>
            <a:r>
              <a:rPr lang="en-US" dirty="0" smtClean="0"/>
              <a:t>&lt;/div&gt;</a:t>
            </a:r>
          </a:p>
          <a:p>
            <a:r>
              <a:rPr lang="en-US" dirty="0" smtClean="0"/>
              <a:t>&lt;div ng-</a:t>
            </a:r>
            <a:r>
              <a:rPr lang="en-US" b="1" dirty="0" smtClean="0">
                <a:solidFill>
                  <a:srgbClr val="000080"/>
                </a:solidFill>
              </a:rPr>
              <a:t>if</a:t>
            </a:r>
            <a:r>
              <a:rPr lang="en-US" dirty="0" smtClean="0"/>
              <a:t>=</a:t>
            </a:r>
            <a:r>
              <a:rPr lang="en-US" b="1" dirty="0" smtClean="0">
                <a:solidFill>
                  <a:srgbClr val="008000"/>
                </a:solidFill>
              </a:rPr>
              <a:t>"</a:t>
            </a:r>
            <a:r>
              <a:rPr lang="en-US" b="1" dirty="0" err="1" smtClean="0">
                <a:solidFill>
                  <a:srgbClr val="008000"/>
                </a:solidFill>
              </a:rPr>
              <a:t>showTo</a:t>
            </a:r>
            <a:r>
              <a:rPr lang="en-US" b="1" dirty="0" smtClean="0">
                <a:solidFill>
                  <a:srgbClr val="008000"/>
                </a:solidFill>
              </a:rPr>
              <a:t>(message)"</a:t>
            </a:r>
            <a:r>
              <a:rPr lang="en-US" dirty="0" smtClean="0"/>
              <a:t>&gt;</a:t>
            </a:r>
            <a:br>
              <a:rPr lang="en-US" dirty="0" smtClean="0"/>
            </a:br>
            <a:r>
              <a:rPr lang="en-US" dirty="0" smtClean="0"/>
              <a:t>&lt;div&gt;To: {{</a:t>
            </a:r>
            <a:r>
              <a:rPr lang="en-US" dirty="0" err="1" smtClean="0"/>
              <a:t>message.to.name</a:t>
            </a:r>
            <a:r>
              <a:rPr lang="en-US" dirty="0" smtClean="0"/>
              <a:t>}}&lt;/div&gt;</a:t>
            </a:r>
          </a:p>
          <a:p>
            <a:r>
              <a:rPr lang="en-US" dirty="0" smtClean="0"/>
              <a:t>&lt;/div&gt;</a:t>
            </a:r>
            <a:endParaRPr lang="en-US" dirty="0"/>
          </a:p>
        </p:txBody>
      </p:sp>
      <p:sp>
        <p:nvSpPr>
          <p:cNvPr id="2" name="Title 1"/>
          <p:cNvSpPr>
            <a:spLocks noGrp="1"/>
          </p:cNvSpPr>
          <p:nvPr>
            <p:ph type="title"/>
          </p:nvPr>
        </p:nvSpPr>
        <p:spPr/>
        <p:txBody>
          <a:bodyPr/>
          <a:lstStyle/>
          <a:p>
            <a:r>
              <a:rPr lang="en-US" dirty="0" smtClean="0"/>
              <a:t>What about </a:t>
            </a:r>
            <a:r>
              <a:rPr lang="en-US" dirty="0"/>
              <a:t>separation of concerns</a:t>
            </a:r>
          </a:p>
        </p:txBody>
      </p:sp>
    </p:spTree>
    <p:extLst>
      <p:ext uri="{BB962C8B-B14F-4D97-AF65-F5344CB8AC3E}">
        <p14:creationId xmlns:p14="http://schemas.microsoft.com/office/powerpoint/2010/main" val="197650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5"/>
          </p:nvPr>
        </p:nvSpPr>
        <p:spPr/>
        <p:txBody>
          <a:bodyPr>
            <a:normAutofit fontScale="92500" lnSpcReduction="20000"/>
          </a:bodyPr>
          <a:lstStyle/>
          <a:p>
            <a:r>
              <a:rPr lang="en-US" dirty="0"/>
              <a:t>Reduce coupling, increase </a:t>
            </a:r>
            <a:r>
              <a:rPr lang="en-US" dirty="0" smtClean="0"/>
              <a:t>cohesion</a:t>
            </a:r>
          </a:p>
          <a:p>
            <a:r>
              <a:rPr lang="en-US" dirty="0" smtClean="0"/>
              <a:t>Coupling: “The </a:t>
            </a:r>
            <a:r>
              <a:rPr lang="en-US" dirty="0"/>
              <a:t>degree to which each program module relies on each of the other modules</a:t>
            </a:r>
            <a:r>
              <a:rPr lang="en-US" dirty="0" smtClean="0"/>
              <a:t>.”</a:t>
            </a:r>
          </a:p>
          <a:p>
            <a:r>
              <a:rPr lang="en-US" dirty="0"/>
              <a:t>Cohesion: “The degree to which elements of a module belong together.”</a:t>
            </a:r>
          </a:p>
          <a:p>
            <a:r>
              <a:rPr lang="en-US" dirty="0"/>
              <a:t>Templates encourage a poor separation of concerns.</a:t>
            </a:r>
          </a:p>
          <a:p>
            <a:endParaRPr lang="en-US" dirty="0"/>
          </a:p>
        </p:txBody>
      </p:sp>
      <p:sp>
        <p:nvSpPr>
          <p:cNvPr id="2" name="Title 1"/>
          <p:cNvSpPr>
            <a:spLocks noGrp="1"/>
          </p:cNvSpPr>
          <p:nvPr>
            <p:ph type="title"/>
          </p:nvPr>
        </p:nvSpPr>
        <p:spPr/>
        <p:txBody>
          <a:bodyPr/>
          <a:lstStyle/>
          <a:p>
            <a:r>
              <a:rPr lang="en-US" dirty="0"/>
              <a:t>Templates separate technologies, not concerns</a:t>
            </a:r>
          </a:p>
        </p:txBody>
      </p:sp>
    </p:spTree>
    <p:extLst>
      <p:ext uri="{BB962C8B-B14F-4D97-AF65-F5344CB8AC3E}">
        <p14:creationId xmlns:p14="http://schemas.microsoft.com/office/powerpoint/2010/main" val="1769566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solidFill>
            <a:schemeClr val="tx2">
              <a:lumMod val="40000"/>
              <a:lumOff val="60000"/>
            </a:schemeClr>
          </a:solidFill>
        </p:spPr>
        <p:txBody>
          <a:bodyPr>
            <a:normAutofit fontScale="92500" lnSpcReduction="10000"/>
          </a:bodyPr>
          <a:lstStyle/>
          <a:p>
            <a:r>
              <a:rPr lang="en-US" b="1" dirty="0" err="1">
                <a:solidFill>
                  <a:srgbClr val="000080"/>
                </a:solidFill>
              </a:rPr>
              <a:t>var</a:t>
            </a:r>
            <a:r>
              <a:rPr lang="en-US" b="1" dirty="0">
                <a:solidFill>
                  <a:srgbClr val="000080"/>
                </a:solidFill>
              </a:rPr>
              <a:t> </a:t>
            </a:r>
            <a:r>
              <a:rPr lang="en-US" dirty="0" err="1"/>
              <a:t>HelloWorld</a:t>
            </a:r>
            <a:r>
              <a:rPr lang="en-US" dirty="0"/>
              <a:t> = </a:t>
            </a:r>
            <a:r>
              <a:rPr lang="en-US" dirty="0" err="1"/>
              <a:t>React.createClass</a:t>
            </a:r>
            <a:r>
              <a:rPr lang="en-US" dirty="0"/>
              <a:t>({</a:t>
            </a:r>
            <a:br>
              <a:rPr lang="en-US" dirty="0"/>
            </a:br>
            <a:r>
              <a:rPr lang="en-US" dirty="0"/>
              <a:t>    render(){</a:t>
            </a:r>
            <a:br>
              <a:rPr lang="en-US" dirty="0"/>
            </a:br>
            <a:r>
              <a:rPr lang="en-US" dirty="0"/>
              <a:t>        </a:t>
            </a:r>
            <a:r>
              <a:rPr lang="en-US" b="1" dirty="0" err="1">
                <a:solidFill>
                  <a:srgbClr val="000080"/>
                </a:solidFill>
              </a:rPr>
              <a:t>var</a:t>
            </a:r>
            <a:r>
              <a:rPr lang="en-US" b="1" dirty="0">
                <a:solidFill>
                  <a:srgbClr val="000080"/>
                </a:solidFill>
              </a:rPr>
              <a:t> </a:t>
            </a:r>
            <a:r>
              <a:rPr lang="en-US" dirty="0"/>
              <a:t>name = </a:t>
            </a:r>
            <a:r>
              <a:rPr lang="en-US" dirty="0" err="1"/>
              <a:t>getParameterByName</a:t>
            </a:r>
            <a:r>
              <a:rPr lang="en-US" dirty="0"/>
              <a:t>(</a:t>
            </a:r>
            <a:r>
              <a:rPr lang="en-US" b="1" dirty="0">
                <a:solidFill>
                  <a:srgbClr val="008000"/>
                </a:solidFill>
              </a:rPr>
              <a:t>"name"</a:t>
            </a:r>
            <a:r>
              <a:rPr lang="en-US" dirty="0"/>
              <a:t>),</a:t>
            </a:r>
            <a:br>
              <a:rPr lang="en-US" dirty="0"/>
            </a:br>
            <a:r>
              <a:rPr lang="en-US" dirty="0"/>
              <a:t>            greet;</a:t>
            </a:r>
            <a:br>
              <a:rPr lang="en-US" dirty="0"/>
            </a:br>
            <a:r>
              <a:rPr lang="en-US" dirty="0"/>
              <a:t/>
            </a:r>
            <a:br>
              <a:rPr lang="en-US" dirty="0"/>
            </a:br>
            <a:r>
              <a:rPr lang="en-US" dirty="0"/>
              <a:t>        </a:t>
            </a:r>
            <a:r>
              <a:rPr lang="en-US" b="1" dirty="0">
                <a:solidFill>
                  <a:srgbClr val="000080"/>
                </a:solidFill>
              </a:rPr>
              <a:t>if </a:t>
            </a:r>
            <a:r>
              <a:rPr lang="en-US" dirty="0"/>
              <a:t>(name) {</a:t>
            </a:r>
            <a:br>
              <a:rPr lang="en-US" dirty="0"/>
            </a:br>
            <a:r>
              <a:rPr lang="en-US" dirty="0"/>
              <a:t>            greet = &lt;</a:t>
            </a:r>
            <a:r>
              <a:rPr lang="en-US" b="1" dirty="0">
                <a:solidFill>
                  <a:srgbClr val="000080"/>
                </a:solidFill>
              </a:rPr>
              <a:t>h1</a:t>
            </a:r>
            <a:r>
              <a:rPr lang="en-US" dirty="0"/>
              <a:t>&gt;Hello {name}&lt;/</a:t>
            </a:r>
            <a:r>
              <a:rPr lang="en-US" b="1" dirty="0">
                <a:solidFill>
                  <a:srgbClr val="000080"/>
                </a:solidFill>
              </a:rPr>
              <a:t>h1</a:t>
            </a:r>
            <a:r>
              <a:rPr lang="en-US" dirty="0"/>
              <a:t>&gt;;</a:t>
            </a:r>
            <a:br>
              <a:rPr lang="en-US" dirty="0"/>
            </a:br>
            <a:r>
              <a:rPr lang="en-US" dirty="0"/>
              <a:t>        } </a:t>
            </a:r>
            <a:r>
              <a:rPr lang="en-US" b="1" dirty="0">
                <a:solidFill>
                  <a:srgbClr val="000080"/>
                </a:solidFill>
              </a:rPr>
              <a:t>else </a:t>
            </a:r>
            <a:r>
              <a:rPr lang="en-US" dirty="0"/>
              <a:t>{</a:t>
            </a:r>
            <a:br>
              <a:rPr lang="en-US" dirty="0"/>
            </a:br>
            <a:r>
              <a:rPr lang="en-US" dirty="0"/>
              <a:t>            greet = &lt;</a:t>
            </a:r>
            <a:r>
              <a:rPr lang="en-US" b="1" dirty="0">
                <a:solidFill>
                  <a:srgbClr val="000080"/>
                </a:solidFill>
              </a:rPr>
              <a:t>h1</a:t>
            </a:r>
            <a:r>
              <a:rPr lang="en-US" dirty="0"/>
              <a:t>&gt;Hello anonymous&lt;/</a:t>
            </a:r>
            <a:r>
              <a:rPr lang="en-US" b="1" dirty="0">
                <a:solidFill>
                  <a:srgbClr val="000080"/>
                </a:solidFill>
              </a:rPr>
              <a:t>h1</a:t>
            </a:r>
            <a:r>
              <a:rPr lang="en-US" dirty="0"/>
              <a:t>&gt;;</a:t>
            </a:r>
            <a:br>
              <a:rPr lang="en-US" dirty="0"/>
            </a:br>
            <a:r>
              <a:rPr lang="en-US" dirty="0"/>
              <a:t>        }</a:t>
            </a:r>
            <a:br>
              <a:rPr lang="en-US" dirty="0"/>
            </a:br>
            <a:r>
              <a:rPr lang="en-US" dirty="0"/>
              <a:t/>
            </a:r>
            <a:br>
              <a:rPr lang="en-US" dirty="0"/>
            </a:br>
            <a:r>
              <a:rPr lang="en-US" dirty="0"/>
              <a:t>        </a:t>
            </a:r>
            <a:r>
              <a:rPr lang="en-US" b="1" dirty="0">
                <a:solidFill>
                  <a:srgbClr val="000080"/>
                </a:solidFill>
              </a:rPr>
              <a:t>return </a:t>
            </a:r>
            <a:r>
              <a:rPr lang="en-US" dirty="0"/>
              <a:t>(</a:t>
            </a:r>
            <a:br>
              <a:rPr lang="en-US" dirty="0"/>
            </a:br>
            <a:r>
              <a:rPr lang="en-US" dirty="0"/>
              <a:t>            &lt;</a:t>
            </a:r>
            <a:r>
              <a:rPr lang="en-US" b="1" dirty="0">
                <a:solidFill>
                  <a:srgbClr val="000080"/>
                </a:solidFill>
              </a:rPr>
              <a:t>div</a:t>
            </a:r>
            <a:r>
              <a:rPr lang="en-US" dirty="0"/>
              <a:t>&gt;</a:t>
            </a:r>
            <a:br>
              <a:rPr lang="en-US" dirty="0"/>
            </a:br>
            <a:r>
              <a:rPr lang="en-US" dirty="0"/>
              <a:t>                {greet}</a:t>
            </a:r>
            <a:br>
              <a:rPr lang="en-US" dirty="0"/>
            </a:br>
            <a:r>
              <a:rPr lang="en-US" dirty="0"/>
              <a:t>            &lt;/</a:t>
            </a:r>
            <a:r>
              <a:rPr lang="en-US" b="1" dirty="0">
                <a:solidFill>
                  <a:srgbClr val="000080"/>
                </a:solidFill>
              </a:rPr>
              <a:t>div</a:t>
            </a:r>
            <a:r>
              <a:rPr lang="en-US" dirty="0"/>
              <a:t>&gt;</a:t>
            </a:r>
            <a:br>
              <a:rPr lang="en-US" dirty="0"/>
            </a:br>
            <a:r>
              <a:rPr lang="en-US" dirty="0"/>
              <a:t>        )</a:t>
            </a:r>
            <a:br>
              <a:rPr lang="en-US" dirty="0"/>
            </a:br>
            <a:r>
              <a:rPr lang="en-US" dirty="0"/>
              <a:t>    }</a:t>
            </a:r>
            <a:br>
              <a:rPr lang="en-US" dirty="0"/>
            </a:br>
            <a:r>
              <a:rPr lang="en-US" dirty="0"/>
              <a:t>});</a:t>
            </a:r>
            <a:br>
              <a:rPr lang="en-US" dirty="0"/>
            </a:br>
            <a:endParaRPr lang="en-US" dirty="0"/>
          </a:p>
        </p:txBody>
      </p:sp>
      <p:sp>
        <p:nvSpPr>
          <p:cNvPr id="2" name="Title 1"/>
          <p:cNvSpPr>
            <a:spLocks noGrp="1"/>
          </p:cNvSpPr>
          <p:nvPr>
            <p:ph type="title"/>
          </p:nvPr>
        </p:nvSpPr>
        <p:spPr/>
        <p:txBody>
          <a:bodyPr/>
          <a:lstStyle/>
          <a:p>
            <a:r>
              <a:rPr lang="en-US" dirty="0" smtClean="0"/>
              <a:t>What about </a:t>
            </a:r>
            <a:r>
              <a:rPr lang="en-US" dirty="0"/>
              <a:t>separation of </a:t>
            </a:r>
            <a:r>
              <a:rPr lang="en-US" dirty="0" smtClean="0"/>
              <a:t>concerns</a:t>
            </a:r>
            <a:endParaRPr lang="en-US" dirty="0"/>
          </a:p>
        </p:txBody>
      </p:sp>
    </p:spTree>
    <p:extLst>
      <p:ext uri="{BB962C8B-B14F-4D97-AF65-F5344CB8AC3E}">
        <p14:creationId xmlns:p14="http://schemas.microsoft.com/office/powerpoint/2010/main" val="1978306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5"/>
          </p:nvPr>
        </p:nvSpPr>
        <p:spPr/>
        <p:txBody>
          <a:bodyPr/>
          <a:lstStyle/>
          <a:p>
            <a:r>
              <a:rPr lang="en-US" dirty="0"/>
              <a:t>Props are select pieces of data that </a:t>
            </a:r>
            <a:r>
              <a:rPr lang="en-US" dirty="0" smtClean="0"/>
              <a:t>are passed </a:t>
            </a:r>
            <a:r>
              <a:rPr lang="en-US" dirty="0"/>
              <a:t>to child components from a </a:t>
            </a:r>
            <a:r>
              <a:rPr lang="en-US" dirty="0" smtClean="0"/>
              <a:t>parent and </a:t>
            </a:r>
            <a:r>
              <a:rPr lang="en-US" dirty="0"/>
              <a:t>are immutable by the </a:t>
            </a:r>
            <a:r>
              <a:rPr lang="en-US" dirty="0" smtClean="0"/>
              <a:t>child</a:t>
            </a:r>
            <a:endParaRPr lang="en-US" dirty="0"/>
          </a:p>
        </p:txBody>
      </p:sp>
      <p:sp>
        <p:nvSpPr>
          <p:cNvPr id="4" name="Text Placeholder 3"/>
          <p:cNvSpPr>
            <a:spLocks noGrp="1"/>
          </p:cNvSpPr>
          <p:nvPr>
            <p:ph type="body" sz="quarter" idx="16"/>
          </p:nvPr>
        </p:nvSpPr>
        <p:spPr>
          <a:xfrm>
            <a:off x="803574" y="2681208"/>
            <a:ext cx="10668420" cy="3470212"/>
          </a:xfrm>
        </p:spPr>
        <p:txBody>
          <a:bodyPr>
            <a:normAutofit/>
          </a:bodyPr>
          <a:lstStyle/>
          <a:p>
            <a:r>
              <a:rPr lang="en-US" b="1" dirty="0" err="1">
                <a:solidFill>
                  <a:srgbClr val="000080"/>
                </a:solidFill>
              </a:rPr>
              <a:t>var</a:t>
            </a:r>
            <a:r>
              <a:rPr lang="en-US" b="1" dirty="0">
                <a:solidFill>
                  <a:srgbClr val="000080"/>
                </a:solidFill>
              </a:rPr>
              <a:t> </a:t>
            </a:r>
            <a:r>
              <a:rPr lang="en-US" dirty="0" err="1"/>
              <a:t>HelloWorld</a:t>
            </a:r>
            <a:r>
              <a:rPr lang="en-US" dirty="0"/>
              <a:t> = </a:t>
            </a:r>
            <a:r>
              <a:rPr lang="en-US" dirty="0" err="1"/>
              <a:t>React.createClass</a:t>
            </a:r>
            <a:r>
              <a:rPr lang="en-US" dirty="0"/>
              <a:t>({</a:t>
            </a:r>
            <a:br>
              <a:rPr lang="en-US" dirty="0"/>
            </a:br>
            <a:r>
              <a:rPr lang="en-US" dirty="0"/>
              <a:t>    render() {</a:t>
            </a:r>
            <a:br>
              <a:rPr lang="en-US" dirty="0"/>
            </a:br>
            <a:r>
              <a:rPr lang="en-US" dirty="0"/>
              <a:t>        </a:t>
            </a:r>
            <a:r>
              <a:rPr lang="en-US" b="1" dirty="0">
                <a:solidFill>
                  <a:srgbClr val="000080"/>
                </a:solidFill>
              </a:rPr>
              <a:t>return </a:t>
            </a:r>
            <a:r>
              <a:rPr lang="en-US" dirty="0"/>
              <a:t>(&lt;</a:t>
            </a:r>
            <a:r>
              <a:rPr lang="en-US" b="1" dirty="0">
                <a:solidFill>
                  <a:srgbClr val="000080"/>
                </a:solidFill>
              </a:rPr>
              <a:t>div</a:t>
            </a:r>
            <a:r>
              <a:rPr lang="en-US" dirty="0"/>
              <a:t>&gt;Hello {</a:t>
            </a:r>
            <a:r>
              <a:rPr lang="en-US" b="1" dirty="0" err="1">
                <a:solidFill>
                  <a:srgbClr val="000080"/>
                </a:solidFill>
              </a:rPr>
              <a:t>this</a:t>
            </a:r>
            <a:r>
              <a:rPr lang="en-US" dirty="0" err="1"/>
              <a:t>.props.name</a:t>
            </a:r>
            <a:r>
              <a:rPr lang="en-US" dirty="0"/>
              <a:t>}!!&lt;/</a:t>
            </a:r>
            <a:r>
              <a:rPr lang="en-US" b="1" dirty="0">
                <a:solidFill>
                  <a:srgbClr val="000080"/>
                </a:solidFill>
              </a:rPr>
              <a:t>div</a:t>
            </a:r>
            <a:r>
              <a:rPr lang="en-US" dirty="0"/>
              <a:t>&gt;);</a:t>
            </a:r>
            <a:br>
              <a:rPr lang="en-US" dirty="0"/>
            </a:br>
            <a:r>
              <a:rPr lang="en-US" dirty="0"/>
              <a:t>    }</a:t>
            </a:r>
            <a:br>
              <a:rPr lang="en-US" dirty="0"/>
            </a:br>
            <a:r>
              <a:rPr lang="en-US" dirty="0" smtClean="0"/>
              <a:t>});</a:t>
            </a:r>
          </a:p>
          <a:p>
            <a:endParaRPr lang="en-US" dirty="0" smtClean="0"/>
          </a:p>
          <a:p>
            <a:r>
              <a:rPr lang="en-US" dirty="0" err="1" smtClean="0"/>
              <a:t>ReactDOM.render</a:t>
            </a:r>
            <a:r>
              <a:rPr lang="en-US" dirty="0" smtClean="0"/>
              <a:t>(</a:t>
            </a:r>
            <a:br>
              <a:rPr lang="en-US" dirty="0" smtClean="0"/>
            </a:br>
            <a:r>
              <a:rPr lang="en-US" dirty="0" smtClean="0"/>
              <a:t>&lt;</a:t>
            </a:r>
            <a:r>
              <a:rPr lang="en-US" b="1" dirty="0" err="1" smtClean="0">
                <a:solidFill>
                  <a:srgbClr val="000080"/>
                </a:solidFill>
              </a:rPr>
              <a:t>HelloWorld</a:t>
            </a:r>
            <a:r>
              <a:rPr lang="en-US" b="1" dirty="0" smtClean="0">
                <a:solidFill>
                  <a:srgbClr val="000080"/>
                </a:solidFill>
              </a:rPr>
              <a:t> </a:t>
            </a:r>
            <a:r>
              <a:rPr lang="en-US" dirty="0" smtClean="0"/>
              <a:t>name</a:t>
            </a:r>
            <a:r>
              <a:rPr lang="en-US" b="1" dirty="0" smtClean="0">
                <a:solidFill>
                  <a:srgbClr val="008000"/>
                </a:solidFill>
              </a:rPr>
              <a:t>="Sebastian" </a:t>
            </a:r>
            <a:r>
              <a:rPr lang="en-US" dirty="0" smtClean="0"/>
              <a:t>/&gt;, </a:t>
            </a:r>
            <a:br>
              <a:rPr lang="en-US" dirty="0" smtClean="0"/>
            </a:br>
            <a:r>
              <a:rPr lang="en-US" dirty="0" err="1" smtClean="0"/>
              <a:t>document.getElementById</a:t>
            </a:r>
            <a:r>
              <a:rPr lang="en-US" dirty="0" smtClean="0"/>
              <a:t>(</a:t>
            </a:r>
            <a:r>
              <a:rPr lang="en-US" b="1" dirty="0" smtClean="0">
                <a:solidFill>
                  <a:srgbClr val="008000"/>
                </a:solidFill>
              </a:rPr>
              <a:t>"example"</a:t>
            </a:r>
            <a:r>
              <a:rPr lang="en-US" dirty="0" smtClean="0"/>
              <a:t>)</a:t>
            </a:r>
          </a:p>
          <a:p>
            <a:r>
              <a:rPr lang="en-US" dirty="0" smtClean="0"/>
              <a:t>);</a:t>
            </a:r>
            <a:r>
              <a:rPr lang="en-US" dirty="0"/>
              <a:t/>
            </a:r>
            <a:br>
              <a:rPr lang="en-US" dirty="0"/>
            </a:br>
            <a:endParaRPr lang="en-US" dirty="0"/>
          </a:p>
        </p:txBody>
      </p:sp>
      <p:sp>
        <p:nvSpPr>
          <p:cNvPr id="2" name="Title 1"/>
          <p:cNvSpPr>
            <a:spLocks noGrp="1"/>
          </p:cNvSpPr>
          <p:nvPr>
            <p:ph type="title"/>
          </p:nvPr>
        </p:nvSpPr>
        <p:spPr/>
        <p:txBody>
          <a:bodyPr/>
          <a:lstStyle/>
          <a:p>
            <a:r>
              <a:rPr lang="en-US" dirty="0" smtClean="0"/>
              <a:t>Props</a:t>
            </a:r>
            <a:endParaRPr lang="en-US" dirty="0"/>
          </a:p>
        </p:txBody>
      </p:sp>
      <p:sp>
        <p:nvSpPr>
          <p:cNvPr id="6" name="Rectangle 5"/>
          <p:cNvSpPr/>
          <p:nvPr/>
        </p:nvSpPr>
        <p:spPr>
          <a:xfrm>
            <a:off x="4611561" y="3230829"/>
            <a:ext cx="2162217" cy="46495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06561" y="4778892"/>
            <a:ext cx="2162217" cy="29843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033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5"/>
          </p:nvPr>
        </p:nvSpPr>
        <p:spPr>
          <a:xfrm>
            <a:off x="815413" y="1494000"/>
            <a:ext cx="10656920" cy="1730463"/>
          </a:xfrm>
        </p:spPr>
        <p:txBody>
          <a:bodyPr>
            <a:normAutofit fontScale="62500" lnSpcReduction="20000"/>
          </a:bodyPr>
          <a:lstStyle/>
          <a:p>
            <a:r>
              <a:rPr lang="en-US" dirty="0"/>
              <a:t>States are </a:t>
            </a:r>
            <a:r>
              <a:rPr lang="en-US" u="sng" dirty="0"/>
              <a:t>component data</a:t>
            </a:r>
            <a:r>
              <a:rPr lang="en-US" dirty="0"/>
              <a:t> that </a:t>
            </a:r>
            <a:r>
              <a:rPr lang="en-US" dirty="0" smtClean="0"/>
              <a:t>the component </a:t>
            </a:r>
            <a:r>
              <a:rPr lang="en-US" dirty="0"/>
              <a:t>sets itself via: </a:t>
            </a:r>
            <a:endParaRPr lang="en-US" dirty="0" smtClean="0"/>
          </a:p>
          <a:p>
            <a:pPr lvl="1"/>
            <a:r>
              <a:rPr lang="en-US" dirty="0" err="1" smtClean="0"/>
              <a:t>getInitialState</a:t>
            </a:r>
            <a:endParaRPr lang="en-US" dirty="0"/>
          </a:p>
          <a:p>
            <a:pPr lvl="1"/>
            <a:r>
              <a:rPr lang="en-US" dirty="0" err="1" smtClean="0"/>
              <a:t>this.setState</a:t>
            </a:r>
            <a:endParaRPr lang="en-US" dirty="0" smtClean="0"/>
          </a:p>
          <a:p>
            <a:r>
              <a:rPr lang="en-US" dirty="0" smtClean="0"/>
              <a:t>State </a:t>
            </a:r>
            <a:r>
              <a:rPr lang="en-US" dirty="0"/>
              <a:t>and UI always must be </a:t>
            </a:r>
            <a:r>
              <a:rPr lang="en-US" dirty="0" smtClean="0"/>
              <a:t>synced</a:t>
            </a:r>
          </a:p>
          <a:p>
            <a:r>
              <a:rPr lang="en-US" dirty="0">
                <a:hlinkClick r:id="rId3"/>
              </a:rPr>
              <a:t>http://facebook.github.io/react/docs/interactivity-and-dynamic-uis.html#what-components-should-have-state</a:t>
            </a:r>
            <a:endParaRPr lang="en-US" dirty="0"/>
          </a:p>
          <a:p>
            <a:endParaRPr lang="en-US" dirty="0" smtClean="0"/>
          </a:p>
          <a:p>
            <a:endParaRPr lang="en-US" dirty="0"/>
          </a:p>
        </p:txBody>
      </p:sp>
      <p:sp>
        <p:nvSpPr>
          <p:cNvPr id="4" name="Text Placeholder 3"/>
          <p:cNvSpPr>
            <a:spLocks noGrp="1"/>
          </p:cNvSpPr>
          <p:nvPr>
            <p:ph type="body" sz="quarter" idx="16"/>
          </p:nvPr>
        </p:nvSpPr>
        <p:spPr>
          <a:xfrm>
            <a:off x="803574" y="3128212"/>
            <a:ext cx="10668420" cy="3023208"/>
          </a:xfrm>
        </p:spPr>
        <p:txBody>
          <a:bodyPr>
            <a:normAutofit fontScale="85000" lnSpcReduction="20000"/>
          </a:bodyPr>
          <a:lstStyle/>
          <a:p>
            <a:r>
              <a:rPr lang="en-US" b="1" dirty="0" err="1">
                <a:solidFill>
                  <a:srgbClr val="000080"/>
                </a:solidFill>
              </a:rPr>
              <a:t>var</a:t>
            </a:r>
            <a:r>
              <a:rPr lang="en-US" b="1" dirty="0">
                <a:solidFill>
                  <a:srgbClr val="000080"/>
                </a:solidFill>
              </a:rPr>
              <a:t> </a:t>
            </a:r>
            <a:r>
              <a:rPr lang="en-US" dirty="0" err="1"/>
              <a:t>HelloWorld</a:t>
            </a:r>
            <a:r>
              <a:rPr lang="en-US" dirty="0"/>
              <a:t> = </a:t>
            </a:r>
            <a:r>
              <a:rPr lang="en-US" dirty="0" err="1"/>
              <a:t>React.createClass</a:t>
            </a:r>
            <a:r>
              <a:rPr lang="en-US" dirty="0"/>
              <a:t>({</a:t>
            </a:r>
            <a:br>
              <a:rPr lang="en-US" dirty="0"/>
            </a:br>
            <a:r>
              <a:rPr lang="en-US" dirty="0"/>
              <a:t>    </a:t>
            </a:r>
            <a:r>
              <a:rPr lang="en-US" b="1" dirty="0" err="1"/>
              <a:t>getInitialState</a:t>
            </a:r>
            <a:r>
              <a:rPr lang="en-US" dirty="0"/>
              <a:t>(){</a:t>
            </a:r>
            <a:br>
              <a:rPr lang="en-US" dirty="0"/>
            </a:br>
            <a:r>
              <a:rPr lang="en-US" dirty="0"/>
              <a:t>      </a:t>
            </a:r>
            <a:r>
              <a:rPr lang="en-US" b="1" dirty="0">
                <a:solidFill>
                  <a:srgbClr val="000080"/>
                </a:solidFill>
              </a:rPr>
              <a:t>return</a:t>
            </a:r>
            <a:r>
              <a:rPr lang="en-US" dirty="0"/>
              <a:t>{</a:t>
            </a:r>
            <a:br>
              <a:rPr lang="en-US" dirty="0"/>
            </a:br>
            <a:r>
              <a:rPr lang="en-US" dirty="0"/>
              <a:t>          name: </a:t>
            </a:r>
            <a:r>
              <a:rPr lang="en-US" b="1" dirty="0">
                <a:solidFill>
                  <a:srgbClr val="008000"/>
                </a:solidFill>
              </a:rPr>
              <a:t>""</a:t>
            </a:r>
            <a:br>
              <a:rPr lang="en-US" b="1" dirty="0">
                <a:solidFill>
                  <a:srgbClr val="008000"/>
                </a:solidFill>
              </a:rPr>
            </a:br>
            <a:r>
              <a:rPr lang="en-US" b="1" dirty="0">
                <a:solidFill>
                  <a:srgbClr val="008000"/>
                </a:solidFill>
              </a:rPr>
              <a:t>      </a:t>
            </a:r>
            <a:r>
              <a:rPr lang="en-US" dirty="0"/>
              <a:t>}</a:t>
            </a:r>
            <a:br>
              <a:rPr lang="en-US" dirty="0"/>
            </a:br>
            <a:r>
              <a:rPr lang="en-US" dirty="0"/>
              <a:t>    },</a:t>
            </a:r>
            <a:br>
              <a:rPr lang="en-US" dirty="0"/>
            </a:br>
            <a:r>
              <a:rPr lang="en-US" dirty="0"/>
              <a:t>    </a:t>
            </a:r>
            <a:r>
              <a:rPr lang="en-US" dirty="0" err="1"/>
              <a:t>handleOnChange</a:t>
            </a:r>
            <a:r>
              <a:rPr lang="en-US" dirty="0"/>
              <a:t>(e){</a:t>
            </a:r>
            <a:br>
              <a:rPr lang="en-US" dirty="0"/>
            </a:br>
            <a:r>
              <a:rPr lang="en-US" dirty="0"/>
              <a:t>        </a:t>
            </a:r>
            <a:r>
              <a:rPr lang="en-US" b="1" dirty="0" err="1">
                <a:solidFill>
                  <a:srgbClr val="000080"/>
                </a:solidFill>
              </a:rPr>
              <a:t>this</a:t>
            </a:r>
            <a:r>
              <a:rPr lang="en-US" b="1" dirty="0" err="1"/>
              <a:t>.setState</a:t>
            </a:r>
            <a:r>
              <a:rPr lang="en-US" dirty="0"/>
              <a:t>({</a:t>
            </a:r>
            <a:br>
              <a:rPr lang="en-US" dirty="0"/>
            </a:br>
            <a:r>
              <a:rPr lang="en-US" dirty="0"/>
              <a:t>            name: </a:t>
            </a:r>
            <a:r>
              <a:rPr lang="en-US" dirty="0" err="1"/>
              <a:t>e.target.value</a:t>
            </a:r>
            <a:r>
              <a:rPr lang="en-US" dirty="0"/>
              <a:t/>
            </a:r>
            <a:br>
              <a:rPr lang="en-US" dirty="0"/>
            </a:br>
            <a:r>
              <a:rPr lang="en-US" dirty="0"/>
              <a:t>        });</a:t>
            </a:r>
            <a:br>
              <a:rPr lang="en-US" dirty="0"/>
            </a:br>
            <a:r>
              <a:rPr lang="en-US" dirty="0"/>
              <a:t>    },</a:t>
            </a:r>
            <a:br>
              <a:rPr lang="en-US" dirty="0"/>
            </a:br>
            <a:r>
              <a:rPr lang="en-US" dirty="0"/>
              <a:t>    render() {</a:t>
            </a:r>
            <a:br>
              <a:rPr lang="en-US" dirty="0"/>
            </a:br>
            <a:r>
              <a:rPr lang="en-US" dirty="0"/>
              <a:t>        </a:t>
            </a:r>
            <a:r>
              <a:rPr lang="en-US" b="1" dirty="0">
                <a:solidFill>
                  <a:srgbClr val="000080"/>
                </a:solidFill>
              </a:rPr>
              <a:t>return </a:t>
            </a:r>
            <a:r>
              <a:rPr lang="en-US" dirty="0"/>
              <a:t>(&lt;</a:t>
            </a:r>
            <a:r>
              <a:rPr lang="en-US" b="1" dirty="0">
                <a:solidFill>
                  <a:srgbClr val="000080"/>
                </a:solidFill>
              </a:rPr>
              <a:t>input </a:t>
            </a:r>
            <a:r>
              <a:rPr lang="en-US" dirty="0"/>
              <a:t>value</a:t>
            </a:r>
            <a:r>
              <a:rPr lang="en-US" b="1" dirty="0">
                <a:solidFill>
                  <a:srgbClr val="008000"/>
                </a:solidFill>
              </a:rPr>
              <a:t>=</a:t>
            </a:r>
            <a:r>
              <a:rPr lang="en-US" dirty="0"/>
              <a:t>{</a:t>
            </a:r>
            <a:r>
              <a:rPr lang="en-US" b="1" dirty="0" err="1">
                <a:solidFill>
                  <a:srgbClr val="000080"/>
                </a:solidFill>
              </a:rPr>
              <a:t>this</a:t>
            </a:r>
            <a:r>
              <a:rPr lang="en-US" b="1" dirty="0" err="1"/>
              <a:t>.state.name</a:t>
            </a:r>
            <a:r>
              <a:rPr lang="en-US" dirty="0"/>
              <a:t>} </a:t>
            </a:r>
            <a:r>
              <a:rPr lang="en-US" dirty="0" err="1"/>
              <a:t>onChange</a:t>
            </a:r>
            <a:r>
              <a:rPr lang="en-US" b="1" dirty="0">
                <a:solidFill>
                  <a:srgbClr val="008000"/>
                </a:solidFill>
              </a:rPr>
              <a:t>=</a:t>
            </a:r>
            <a:r>
              <a:rPr lang="en-US" dirty="0"/>
              <a:t>{</a:t>
            </a:r>
            <a:r>
              <a:rPr lang="en-US" b="1" dirty="0" err="1">
                <a:solidFill>
                  <a:srgbClr val="000080"/>
                </a:solidFill>
              </a:rPr>
              <a:t>this</a:t>
            </a:r>
            <a:r>
              <a:rPr lang="en-US" dirty="0" err="1"/>
              <a:t>.handleOnChange</a:t>
            </a:r>
            <a:r>
              <a:rPr lang="en-US" dirty="0"/>
              <a:t>} /&gt;);</a:t>
            </a:r>
            <a:br>
              <a:rPr lang="en-US" dirty="0"/>
            </a:br>
            <a:r>
              <a:rPr lang="en-US" dirty="0"/>
              <a:t>    </a:t>
            </a:r>
            <a:r>
              <a:rPr lang="en-US" dirty="0" smtClean="0"/>
              <a:t>}</a:t>
            </a:r>
          </a:p>
          <a:p>
            <a:r>
              <a:rPr lang="en-US" dirty="0" smtClean="0"/>
              <a:t>});</a:t>
            </a:r>
            <a:endParaRPr lang="en-US" dirty="0"/>
          </a:p>
        </p:txBody>
      </p:sp>
      <p:sp>
        <p:nvSpPr>
          <p:cNvPr id="2" name="Title 1"/>
          <p:cNvSpPr>
            <a:spLocks noGrp="1"/>
          </p:cNvSpPr>
          <p:nvPr>
            <p:ph type="title"/>
          </p:nvPr>
        </p:nvSpPr>
        <p:spPr/>
        <p:txBody>
          <a:bodyPr/>
          <a:lstStyle/>
          <a:p>
            <a:r>
              <a:rPr lang="en-US" dirty="0" smtClean="0"/>
              <a:t>State</a:t>
            </a:r>
            <a:endParaRPr lang="en-US" dirty="0"/>
          </a:p>
        </p:txBody>
      </p:sp>
      <p:sp>
        <p:nvSpPr>
          <p:cNvPr id="5" name="Rectangle 4"/>
          <p:cNvSpPr/>
          <p:nvPr/>
        </p:nvSpPr>
        <p:spPr>
          <a:xfrm>
            <a:off x="1612669" y="3379124"/>
            <a:ext cx="2064619" cy="93933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09877" y="5237580"/>
            <a:ext cx="2458414" cy="46495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66480" y="4473997"/>
            <a:ext cx="2596960" cy="60999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605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graphicFrame>
        <p:nvGraphicFramePr>
          <p:cNvPr id="4" name="Content Placeholder 3"/>
          <p:cNvGraphicFramePr>
            <a:graphicFrameLocks noGrp="1"/>
          </p:cNvGraphicFramePr>
          <p:nvPr>
            <p:ph idx="1"/>
          </p:nvPr>
        </p:nvGraphicFramePr>
        <p:xfrm>
          <a:off x="815975" y="1492250"/>
          <a:ext cx="10656621" cy="4834409"/>
        </p:xfrm>
        <a:graphic>
          <a:graphicData uri="http://schemas.openxmlformats.org/drawingml/2006/table">
            <a:tbl>
              <a:tblPr firstRow="1" bandRow="1">
                <a:tableStyleId>{69012ECD-51FC-41F1-AA8D-1B2483CD663E}</a:tableStyleId>
              </a:tblPr>
              <a:tblGrid>
                <a:gridCol w="4743689"/>
                <a:gridCol w="2956466"/>
                <a:gridCol w="2956466"/>
              </a:tblGrid>
              <a:tr h="674784">
                <a:tc>
                  <a:txBody>
                    <a:bodyPr/>
                    <a:lstStyle/>
                    <a:p>
                      <a:endParaRPr lang="en-US" dirty="0"/>
                    </a:p>
                  </a:txBody>
                  <a:tcPr/>
                </a:tc>
                <a:tc>
                  <a:txBody>
                    <a:bodyPr/>
                    <a:lstStyle/>
                    <a:p>
                      <a:pPr algn="ctr" fontAlgn="ctr"/>
                      <a:r>
                        <a:rPr lang="en-US" sz="2800" dirty="0" smtClean="0"/>
                        <a:t>Props</a:t>
                      </a:r>
                      <a:endParaRPr lang="en-US" sz="2800" dirty="0"/>
                    </a:p>
                  </a:txBody>
                  <a:tcPr/>
                </a:tc>
                <a:tc>
                  <a:txBody>
                    <a:bodyPr/>
                    <a:lstStyle/>
                    <a:p>
                      <a:pPr algn="ctr" fontAlgn="ctr"/>
                      <a:r>
                        <a:rPr lang="en-US" sz="2800" dirty="0" smtClean="0"/>
                        <a:t>State</a:t>
                      </a:r>
                      <a:endParaRPr lang="en-US" sz="2800" dirty="0"/>
                    </a:p>
                  </a:txBody>
                  <a:tcPr/>
                </a:tc>
              </a:tr>
              <a:tr h="831925">
                <a:tc>
                  <a:txBody>
                    <a:bodyPr/>
                    <a:lstStyle/>
                    <a:p>
                      <a:pPr algn="l">
                        <a:lnSpc>
                          <a:spcPct val="200000"/>
                        </a:lnSpc>
                      </a:pPr>
                      <a:r>
                        <a:rPr lang="en-US" dirty="0" smtClean="0"/>
                        <a:t>Can get initial value from parent Component?</a:t>
                      </a:r>
                      <a:endParaRPr lang="en-US"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c>
                  <a:txBody>
                    <a:bodyPr/>
                    <a:lstStyle/>
                    <a:p>
                      <a:pPr algn="ctr">
                        <a:lnSpc>
                          <a:spcPct val="100000"/>
                        </a:lnSpc>
                      </a:pPr>
                      <a:r>
                        <a:rPr lang="en-US" sz="2400" dirty="0" smtClean="0"/>
                        <a:t>👍</a:t>
                      </a:r>
                      <a:endParaRPr lang="en-US" sz="2400" dirty="0"/>
                    </a:p>
                  </a:txBody>
                  <a:tcPr anchor="ctr"/>
                </a:tc>
              </a:tr>
              <a:tr h="831925">
                <a:tc>
                  <a:txBody>
                    <a:bodyPr/>
                    <a:lstStyle/>
                    <a:p>
                      <a:pPr algn="l">
                        <a:lnSpc>
                          <a:spcPct val="200000"/>
                        </a:lnSpc>
                      </a:pPr>
                      <a:r>
                        <a:rPr lang="en-US" dirty="0" smtClean="0"/>
                        <a:t>Can be changed by parent Component?</a:t>
                      </a:r>
                      <a:endParaRPr lang="en-US" dirty="0"/>
                    </a:p>
                  </a:txBody>
                  <a:tcPr/>
                </a:tc>
                <a:tc>
                  <a:txBody>
                    <a:bodyPr/>
                    <a:lstStyle/>
                    <a:p>
                      <a:pPr algn="ctr">
                        <a:lnSpc>
                          <a:spcPct val="100000"/>
                        </a:lnSpc>
                      </a:pPr>
                      <a:r>
                        <a:rPr lang="en-US" sz="2400" dirty="0" smtClean="0"/>
                        <a:t>👍</a:t>
                      </a:r>
                      <a:endParaRPr lang="en-US" sz="2400" dirty="0"/>
                    </a:p>
                  </a:txBody>
                  <a:tcPr anchor="ct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r>
              <a:tr h="831925">
                <a:tc>
                  <a:txBody>
                    <a:bodyPr/>
                    <a:lstStyle/>
                    <a:p>
                      <a:pPr algn="l">
                        <a:lnSpc>
                          <a:spcPct val="200000"/>
                        </a:lnSpc>
                      </a:pPr>
                      <a:r>
                        <a:rPr lang="en-US" dirty="0" smtClean="0"/>
                        <a:t>Can set default values inside Component?</a:t>
                      </a:r>
                      <a:endParaRPr lang="en-US" dirty="0"/>
                    </a:p>
                  </a:txBody>
                  <a:tcPr/>
                </a:tc>
                <a:tc>
                  <a:txBody>
                    <a:bodyPr/>
                    <a:lstStyle/>
                    <a:p>
                      <a:pPr algn="ctr">
                        <a:lnSpc>
                          <a:spcPct val="100000"/>
                        </a:lnSpc>
                      </a:pPr>
                      <a:r>
                        <a:rPr lang="en-US" sz="2400" dirty="0" smtClean="0"/>
                        <a:t>👍</a:t>
                      </a:r>
                      <a:endParaRPr lang="en-US" sz="2400" dirty="0"/>
                    </a:p>
                  </a:txBody>
                  <a:tcPr anchor="ctr"/>
                </a:tc>
                <a:tc>
                  <a:txBody>
                    <a:bodyPr/>
                    <a:lstStyle/>
                    <a:p>
                      <a:pPr algn="ctr">
                        <a:lnSpc>
                          <a:spcPct val="100000"/>
                        </a:lnSpc>
                      </a:pPr>
                      <a:r>
                        <a:rPr lang="en-US" sz="2400" dirty="0" smtClean="0"/>
                        <a:t>👍</a:t>
                      </a:r>
                      <a:endParaRPr lang="en-US" sz="2400" dirty="0"/>
                    </a:p>
                  </a:txBody>
                  <a:tcPr anchor="ctr"/>
                </a:tc>
              </a:tr>
              <a:tr h="831925">
                <a:tc>
                  <a:txBody>
                    <a:bodyPr/>
                    <a:lstStyle/>
                    <a:p>
                      <a:pPr algn="l">
                        <a:lnSpc>
                          <a:spcPct val="200000"/>
                        </a:lnSpc>
                      </a:pPr>
                      <a:r>
                        <a:rPr lang="en-US" dirty="0" smtClean="0"/>
                        <a:t>Can change inside Component?</a:t>
                      </a:r>
                      <a:endParaRPr lang="en-US"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r>
              <a:tr h="831925">
                <a:tc>
                  <a:txBody>
                    <a:bodyPr/>
                    <a:lstStyle/>
                    <a:p>
                      <a:pPr algn="l">
                        <a:lnSpc>
                          <a:spcPct val="200000"/>
                        </a:lnSpc>
                      </a:pPr>
                      <a:r>
                        <a:rPr lang="en-US" dirty="0" smtClean="0"/>
                        <a:t>Can set initial value for child Components?</a:t>
                      </a:r>
                      <a:endParaRPr lang="en-US"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smtClean="0"/>
                        <a:t>👍</a:t>
                      </a:r>
                    </a:p>
                  </a:txBody>
                  <a:tcPr anchor="ctr"/>
                </a:tc>
              </a:tr>
            </a:tbl>
          </a:graphicData>
        </a:graphic>
      </p:graphicFrame>
    </p:spTree>
    <p:extLst>
      <p:ext uri="{BB962C8B-B14F-4D97-AF65-F5344CB8AC3E}">
        <p14:creationId xmlns:p14="http://schemas.microsoft.com/office/powerpoint/2010/main" val="536440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 Cycle</a:t>
            </a:r>
            <a:endParaRPr lang="en-US" dirty="0"/>
          </a:p>
        </p:txBody>
      </p:sp>
      <p:cxnSp>
        <p:nvCxnSpPr>
          <p:cNvPr id="5" name="Straight Connector 4"/>
          <p:cNvCxnSpPr/>
          <p:nvPr/>
        </p:nvCxnSpPr>
        <p:spPr>
          <a:xfrm flipH="1">
            <a:off x="6128951" y="1900989"/>
            <a:ext cx="15054" cy="4239372"/>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815413" y="4133305"/>
            <a:ext cx="10657184" cy="10380"/>
          </a:xfrm>
          <a:prstGeom prst="line">
            <a:avLst/>
          </a:prstGeom>
        </p:spPr>
        <p:style>
          <a:lnRef idx="2">
            <a:schemeClr val="dk1"/>
          </a:lnRef>
          <a:fillRef idx="0">
            <a:schemeClr val="dk1"/>
          </a:fillRef>
          <a:effectRef idx="1">
            <a:schemeClr val="dk1"/>
          </a:effectRef>
          <a:fontRef idx="minor">
            <a:schemeClr val="tx1"/>
          </a:fontRef>
        </p:style>
      </p:cxnSp>
      <p:sp>
        <p:nvSpPr>
          <p:cNvPr id="10" name="Rectangle 9"/>
          <p:cNvSpPr/>
          <p:nvPr/>
        </p:nvSpPr>
        <p:spPr>
          <a:xfrm>
            <a:off x="815413" y="1399557"/>
            <a:ext cx="5313537" cy="400110"/>
          </a:xfrm>
          <a:prstGeom prst="rect">
            <a:avLst/>
          </a:prstGeom>
        </p:spPr>
        <p:txBody>
          <a:bodyPr wrap="square">
            <a:spAutoFit/>
          </a:bodyPr>
          <a:lstStyle/>
          <a:p>
            <a:pPr algn="ctr"/>
            <a:r>
              <a:rPr lang="en-US" sz="2000" dirty="0" smtClean="0">
                <a:latin typeface="ArialRoundedMTBold" charset="0"/>
              </a:rPr>
              <a:t>Mounting/</a:t>
            </a:r>
            <a:r>
              <a:rPr lang="en-US" sz="2000" dirty="0" err="1" smtClean="0">
                <a:latin typeface="ArialRoundedMTBold" charset="0"/>
              </a:rPr>
              <a:t>Unmounting</a:t>
            </a:r>
            <a:r>
              <a:rPr lang="en-US" sz="2000" dirty="0" smtClean="0">
                <a:latin typeface="ArialRoundedMTBold" charset="0"/>
              </a:rPr>
              <a:t> </a:t>
            </a:r>
            <a:endParaRPr lang="en-US" sz="2000" dirty="0">
              <a:effectLst/>
            </a:endParaRPr>
          </a:p>
        </p:txBody>
      </p:sp>
      <p:sp>
        <p:nvSpPr>
          <p:cNvPr id="11" name="Rectangle 10"/>
          <p:cNvSpPr/>
          <p:nvPr/>
        </p:nvSpPr>
        <p:spPr>
          <a:xfrm>
            <a:off x="6128950" y="1395539"/>
            <a:ext cx="5340364" cy="400110"/>
          </a:xfrm>
          <a:prstGeom prst="rect">
            <a:avLst/>
          </a:prstGeom>
        </p:spPr>
        <p:txBody>
          <a:bodyPr wrap="square">
            <a:spAutoFit/>
          </a:bodyPr>
          <a:lstStyle/>
          <a:p>
            <a:pPr algn="ctr"/>
            <a:r>
              <a:rPr lang="en-US" sz="2000" dirty="0" smtClean="0">
                <a:latin typeface="ArialRoundedMTBold" charset="0"/>
              </a:rPr>
              <a:t>Update</a:t>
            </a:r>
            <a:endParaRPr lang="en-US" sz="2000" dirty="0">
              <a:effectLst/>
            </a:endParaRPr>
          </a:p>
        </p:txBody>
      </p:sp>
      <p:sp>
        <p:nvSpPr>
          <p:cNvPr id="12" name="Rectangle 11"/>
          <p:cNvSpPr/>
          <p:nvPr/>
        </p:nvSpPr>
        <p:spPr>
          <a:xfrm>
            <a:off x="1311441" y="1900989"/>
            <a:ext cx="4832564" cy="1200329"/>
          </a:xfrm>
          <a:prstGeom prst="rect">
            <a:avLst/>
          </a:prstGeom>
        </p:spPr>
        <p:txBody>
          <a:bodyPr wrap="square">
            <a:spAutoFit/>
          </a:bodyPr>
          <a:lstStyle/>
          <a:p>
            <a:r>
              <a:rPr lang="en-US" dirty="0" err="1">
                <a:solidFill>
                  <a:srgbClr val="51565E"/>
                </a:solidFill>
                <a:latin typeface="ArialRoundedMTBold" charset="0"/>
              </a:rPr>
              <a:t>getInitialState</a:t>
            </a:r>
            <a:r>
              <a:rPr lang="en-US" dirty="0" smtClean="0">
                <a:solidFill>
                  <a:srgbClr val="51565E"/>
                </a:solidFill>
                <a:latin typeface="ArialRoundedMTBold" charset="0"/>
              </a:rPr>
              <a:t>()</a:t>
            </a:r>
          </a:p>
          <a:p>
            <a:r>
              <a:rPr lang="en-US" dirty="0" err="1" smtClean="0">
                <a:solidFill>
                  <a:srgbClr val="51565E"/>
                </a:solidFill>
                <a:latin typeface="ArialRoundedMTBold" charset="0"/>
              </a:rPr>
              <a:t>getDefaultProps</a:t>
            </a:r>
            <a:r>
              <a:rPr lang="en-US" dirty="0">
                <a:solidFill>
                  <a:srgbClr val="51565E"/>
                </a:solidFill>
                <a:latin typeface="ArialRoundedMTBold" charset="0"/>
              </a:rPr>
              <a:t>() </a:t>
            </a:r>
            <a:endParaRPr lang="en-US" dirty="0"/>
          </a:p>
          <a:p>
            <a:r>
              <a:rPr lang="en-US" dirty="0" err="1">
                <a:solidFill>
                  <a:srgbClr val="51565E"/>
                </a:solidFill>
                <a:latin typeface="ArialRoundedMTBold" charset="0"/>
              </a:rPr>
              <a:t>componentWillMount</a:t>
            </a:r>
            <a:r>
              <a:rPr lang="en-US" dirty="0" smtClean="0">
                <a:solidFill>
                  <a:srgbClr val="51565E"/>
                </a:solidFill>
                <a:latin typeface="ArialRoundedMTBold" charset="0"/>
              </a:rPr>
              <a:t>()</a:t>
            </a:r>
          </a:p>
          <a:p>
            <a:r>
              <a:rPr lang="en-US" dirty="0" smtClean="0">
                <a:solidFill>
                  <a:srgbClr val="51565E"/>
                </a:solidFill>
                <a:latin typeface="ArialRoundedMTBold" charset="0"/>
              </a:rPr>
              <a:t>render</a:t>
            </a:r>
            <a:r>
              <a:rPr lang="en-US" dirty="0">
                <a:solidFill>
                  <a:srgbClr val="51565E"/>
                </a:solidFill>
                <a:latin typeface="ArialRoundedMTBold" charset="0"/>
              </a:rPr>
              <a:t>() </a:t>
            </a:r>
            <a:endParaRPr lang="en-US" dirty="0">
              <a:effectLst/>
            </a:endParaRPr>
          </a:p>
        </p:txBody>
      </p:sp>
      <p:sp>
        <p:nvSpPr>
          <p:cNvPr id="13" name="Rectangle 12"/>
          <p:cNvSpPr/>
          <p:nvPr/>
        </p:nvSpPr>
        <p:spPr>
          <a:xfrm>
            <a:off x="6653463" y="1900989"/>
            <a:ext cx="4830907" cy="1200329"/>
          </a:xfrm>
          <a:prstGeom prst="rect">
            <a:avLst/>
          </a:prstGeom>
        </p:spPr>
        <p:txBody>
          <a:bodyPr wrap="square">
            <a:spAutoFit/>
          </a:bodyPr>
          <a:lstStyle/>
          <a:p>
            <a:r>
              <a:rPr lang="en-US" dirty="0" err="1">
                <a:solidFill>
                  <a:srgbClr val="51565E"/>
                </a:solidFill>
                <a:latin typeface="ArialRoundedMTBold" charset="0"/>
              </a:rPr>
              <a:t>componentWillReceiveProps</a:t>
            </a:r>
            <a:r>
              <a:rPr lang="en-US" dirty="0">
                <a:solidFill>
                  <a:srgbClr val="51565E"/>
                </a:solidFill>
                <a:latin typeface="ArialRoundedMTBold" charset="0"/>
              </a:rPr>
              <a:t>() </a:t>
            </a:r>
            <a:r>
              <a:rPr lang="en-US" dirty="0" err="1">
                <a:solidFill>
                  <a:srgbClr val="51565E"/>
                </a:solidFill>
                <a:latin typeface="ArialRoundedMTBold" charset="0"/>
              </a:rPr>
              <a:t>shouldComponentUpdate</a:t>
            </a:r>
            <a:r>
              <a:rPr lang="en-US" dirty="0">
                <a:solidFill>
                  <a:srgbClr val="51565E"/>
                </a:solidFill>
                <a:latin typeface="ArialRoundedMTBold" charset="0"/>
              </a:rPr>
              <a:t>() </a:t>
            </a:r>
            <a:endParaRPr lang="en-US" dirty="0" smtClean="0">
              <a:solidFill>
                <a:srgbClr val="51565E"/>
              </a:solidFill>
              <a:latin typeface="ArialRoundedMTBold" charset="0"/>
            </a:endParaRPr>
          </a:p>
          <a:p>
            <a:r>
              <a:rPr lang="en-US" dirty="0" err="1" smtClean="0">
                <a:solidFill>
                  <a:srgbClr val="51565E"/>
                </a:solidFill>
                <a:latin typeface="ArialRoundedMTBold" charset="0"/>
              </a:rPr>
              <a:t>componentWillUpdate</a:t>
            </a:r>
            <a:r>
              <a:rPr lang="en-US" dirty="0">
                <a:solidFill>
                  <a:srgbClr val="51565E"/>
                </a:solidFill>
                <a:latin typeface="ArialRoundedMTBold" charset="0"/>
              </a:rPr>
              <a:t>() </a:t>
            </a:r>
            <a:endParaRPr lang="en-US" dirty="0" smtClean="0">
              <a:solidFill>
                <a:srgbClr val="51565E"/>
              </a:solidFill>
              <a:latin typeface="ArialRoundedMTBold" charset="0"/>
            </a:endParaRPr>
          </a:p>
          <a:p>
            <a:r>
              <a:rPr lang="en-US" dirty="0" smtClean="0">
                <a:solidFill>
                  <a:srgbClr val="51565E"/>
                </a:solidFill>
                <a:latin typeface="ArialRoundedMTBold" charset="0"/>
              </a:rPr>
              <a:t>render</a:t>
            </a:r>
            <a:r>
              <a:rPr lang="en-US" dirty="0">
                <a:solidFill>
                  <a:srgbClr val="51565E"/>
                </a:solidFill>
                <a:latin typeface="ArialRoundedMTBold" charset="0"/>
              </a:rPr>
              <a:t>() </a:t>
            </a:r>
            <a:endParaRPr lang="en-US" dirty="0">
              <a:effectLst/>
            </a:endParaRPr>
          </a:p>
        </p:txBody>
      </p:sp>
      <p:sp>
        <p:nvSpPr>
          <p:cNvPr id="14" name="Rectangle 13"/>
          <p:cNvSpPr/>
          <p:nvPr/>
        </p:nvSpPr>
        <p:spPr>
          <a:xfrm>
            <a:off x="1311441" y="4194132"/>
            <a:ext cx="4832563" cy="646331"/>
          </a:xfrm>
          <a:prstGeom prst="rect">
            <a:avLst/>
          </a:prstGeom>
        </p:spPr>
        <p:txBody>
          <a:bodyPr wrap="square">
            <a:spAutoFit/>
          </a:bodyPr>
          <a:lstStyle/>
          <a:p>
            <a:r>
              <a:rPr lang="en-US" dirty="0" err="1">
                <a:solidFill>
                  <a:srgbClr val="51565E"/>
                </a:solidFill>
                <a:latin typeface="ArialRoundedMTBold" charset="0"/>
              </a:rPr>
              <a:t>componentDidMount</a:t>
            </a:r>
            <a:r>
              <a:rPr lang="en-US" dirty="0">
                <a:solidFill>
                  <a:srgbClr val="51565E"/>
                </a:solidFill>
                <a:latin typeface="ArialRoundedMTBold" charset="0"/>
              </a:rPr>
              <a:t>() </a:t>
            </a:r>
            <a:endParaRPr lang="en-US" dirty="0"/>
          </a:p>
          <a:p>
            <a:r>
              <a:rPr lang="en-US" dirty="0" err="1">
                <a:solidFill>
                  <a:srgbClr val="51565E"/>
                </a:solidFill>
                <a:latin typeface="ArialRoundedMTBold" charset="0"/>
              </a:rPr>
              <a:t>componentWillUnmount</a:t>
            </a:r>
            <a:r>
              <a:rPr lang="en-US" dirty="0">
                <a:solidFill>
                  <a:srgbClr val="51565E"/>
                </a:solidFill>
                <a:latin typeface="ArialRoundedMTBold" charset="0"/>
              </a:rPr>
              <a:t>() </a:t>
            </a:r>
            <a:endParaRPr lang="en-US" dirty="0">
              <a:effectLst/>
            </a:endParaRPr>
          </a:p>
        </p:txBody>
      </p:sp>
      <p:sp>
        <p:nvSpPr>
          <p:cNvPr id="15" name="Rectangle 14"/>
          <p:cNvSpPr/>
          <p:nvPr/>
        </p:nvSpPr>
        <p:spPr>
          <a:xfrm>
            <a:off x="6653463" y="4194132"/>
            <a:ext cx="4834188" cy="369332"/>
          </a:xfrm>
          <a:prstGeom prst="rect">
            <a:avLst/>
          </a:prstGeom>
        </p:spPr>
        <p:txBody>
          <a:bodyPr wrap="square">
            <a:spAutoFit/>
          </a:bodyPr>
          <a:lstStyle/>
          <a:p>
            <a:r>
              <a:rPr lang="en-US" dirty="0" err="1">
                <a:solidFill>
                  <a:srgbClr val="51565E"/>
                </a:solidFill>
                <a:latin typeface="ArialRoundedMTBold" charset="0"/>
              </a:rPr>
              <a:t>componentDidUpdate</a:t>
            </a:r>
            <a:r>
              <a:rPr lang="en-US" dirty="0">
                <a:solidFill>
                  <a:srgbClr val="51565E"/>
                </a:solidFill>
                <a:latin typeface="ArialRoundedMTBold" charset="0"/>
              </a:rPr>
              <a:t>() </a:t>
            </a:r>
            <a:endParaRPr lang="en-US" dirty="0">
              <a:effectLst/>
            </a:endParaRPr>
          </a:p>
        </p:txBody>
      </p:sp>
      <p:sp>
        <p:nvSpPr>
          <p:cNvPr id="16" name="Rectangle 15"/>
          <p:cNvSpPr/>
          <p:nvPr/>
        </p:nvSpPr>
        <p:spPr>
          <a:xfrm>
            <a:off x="788587" y="3830718"/>
            <a:ext cx="10680726" cy="307777"/>
          </a:xfrm>
          <a:prstGeom prst="rect">
            <a:avLst/>
          </a:prstGeom>
        </p:spPr>
        <p:txBody>
          <a:bodyPr wrap="square">
            <a:spAutoFit/>
          </a:bodyPr>
          <a:lstStyle/>
          <a:p>
            <a:pPr algn="r"/>
            <a:r>
              <a:rPr lang="en-US" sz="1400" dirty="0">
                <a:solidFill>
                  <a:schemeClr val="bg1">
                    <a:lumMod val="65000"/>
                  </a:schemeClr>
                </a:solidFill>
                <a:latin typeface="ArialRoundedMTBold" charset="0"/>
              </a:rPr>
              <a:t>* </a:t>
            </a:r>
            <a:r>
              <a:rPr lang="en-US" sz="1400" dirty="0" smtClean="0">
                <a:solidFill>
                  <a:schemeClr val="bg1">
                    <a:lumMod val="65000"/>
                  </a:schemeClr>
                </a:solidFill>
                <a:latin typeface="ArialRoundedMTBold" charset="0"/>
              </a:rPr>
              <a:t>State </a:t>
            </a:r>
            <a:r>
              <a:rPr lang="en-US" sz="1400" dirty="0">
                <a:solidFill>
                  <a:schemeClr val="bg1">
                    <a:lumMod val="65000"/>
                  </a:schemeClr>
                </a:solidFill>
                <a:latin typeface="ArialRoundedMTBold" charset="0"/>
              </a:rPr>
              <a:t>before and after DOM manipulations </a:t>
            </a:r>
            <a:endParaRPr lang="en-US" sz="1400" dirty="0">
              <a:solidFill>
                <a:schemeClr val="bg1">
                  <a:lumMod val="65000"/>
                </a:schemeClr>
              </a:solidFill>
              <a:effectLst/>
            </a:endParaRPr>
          </a:p>
        </p:txBody>
      </p:sp>
    </p:spTree>
    <p:extLst>
      <p:ext uri="{BB962C8B-B14F-4D97-AF65-F5344CB8AC3E}">
        <p14:creationId xmlns:p14="http://schemas.microsoft.com/office/powerpoint/2010/main" val="216194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15414" y="3424436"/>
            <a:ext cx="10657184" cy="1200329"/>
          </a:xfrm>
          <a:prstGeom prst="rect">
            <a:avLst/>
          </a:prstGeom>
          <a:noFill/>
        </p:spPr>
        <p:txBody>
          <a:bodyPr wrap="square" rtlCol="0">
            <a:spAutoFit/>
          </a:bodyPr>
          <a:lstStyle/>
          <a:p>
            <a:pPr algn="ctr"/>
            <a:r>
              <a:rPr lang="en-US" dirty="0" smtClean="0">
                <a:solidFill>
                  <a:schemeClr val="accent1">
                    <a:lumMod val="60000"/>
                    <a:lumOff val="40000"/>
                  </a:schemeClr>
                </a:solidFill>
              </a:rPr>
              <a:t>DOM State</a:t>
            </a:r>
          </a:p>
          <a:p>
            <a:pPr algn="ctr"/>
            <a:r>
              <a:rPr lang="en-US" dirty="0" smtClean="0">
                <a:solidFill>
                  <a:schemeClr val="accent1">
                    <a:lumMod val="60000"/>
                    <a:lumOff val="40000"/>
                  </a:schemeClr>
                </a:solidFill>
              </a:rPr>
              <a:t>Data-Binding</a:t>
            </a:r>
          </a:p>
          <a:p>
            <a:pPr algn="ctr"/>
            <a:r>
              <a:rPr lang="en-US" dirty="0" smtClean="0">
                <a:solidFill>
                  <a:schemeClr val="accent1">
                    <a:lumMod val="60000"/>
                    <a:lumOff val="40000"/>
                  </a:schemeClr>
                </a:solidFill>
              </a:rPr>
              <a:t>One way binding</a:t>
            </a:r>
          </a:p>
          <a:p>
            <a:pPr algn="ctr"/>
            <a:r>
              <a:rPr lang="en-US" dirty="0" smtClean="0">
                <a:solidFill>
                  <a:schemeClr val="accent1">
                    <a:lumMod val="60000"/>
                    <a:lumOff val="40000"/>
                  </a:schemeClr>
                </a:solidFill>
              </a:rPr>
              <a:t>Two way binding</a:t>
            </a:r>
          </a:p>
        </p:txBody>
      </p:sp>
      <p:sp>
        <p:nvSpPr>
          <p:cNvPr id="8" name="Title 7"/>
          <p:cNvSpPr>
            <a:spLocks noGrp="1"/>
          </p:cNvSpPr>
          <p:nvPr>
            <p:ph type="title"/>
          </p:nvPr>
        </p:nvSpPr>
        <p:spPr/>
        <p:txBody>
          <a:bodyPr/>
          <a:lstStyle/>
          <a:p>
            <a:r>
              <a:rPr lang="en-US" dirty="0" smtClean="0"/>
              <a:t>What with the DOM?</a:t>
            </a:r>
            <a:endParaRPr lang="en-US" dirty="0"/>
          </a:p>
        </p:txBody>
      </p:sp>
      <p:grpSp>
        <p:nvGrpSpPr>
          <p:cNvPr id="11" name="Group 10"/>
          <p:cNvGrpSpPr/>
          <p:nvPr/>
        </p:nvGrpSpPr>
        <p:grpSpPr>
          <a:xfrm>
            <a:off x="3960064" y="2413058"/>
            <a:ext cx="4632992" cy="707886"/>
            <a:chOff x="3627318" y="2376847"/>
            <a:chExt cx="4632992" cy="707886"/>
          </a:xfrm>
        </p:grpSpPr>
        <p:sp>
          <p:nvSpPr>
            <p:cNvPr id="4" name="TextBox 3"/>
            <p:cNvSpPr txBox="1"/>
            <p:nvPr/>
          </p:nvSpPr>
          <p:spPr>
            <a:xfrm>
              <a:off x="3627318" y="2376847"/>
              <a:ext cx="1151726" cy="707886"/>
            </a:xfrm>
            <a:prstGeom prst="rect">
              <a:avLst/>
            </a:prstGeom>
            <a:noFill/>
          </p:spPr>
          <p:txBody>
            <a:bodyPr wrap="none" rtlCol="0">
              <a:spAutoFit/>
            </a:bodyPr>
            <a:lstStyle/>
            <a:p>
              <a:r>
                <a:rPr lang="en-US" sz="4000" dirty="0" smtClean="0">
                  <a:solidFill>
                    <a:schemeClr val="tx2">
                      <a:lumMod val="60000"/>
                      <a:lumOff val="40000"/>
                    </a:schemeClr>
                  </a:solidFill>
                </a:rPr>
                <a:t>Data</a:t>
              </a:r>
              <a:endParaRPr lang="en-US" sz="4000" dirty="0">
                <a:solidFill>
                  <a:schemeClr val="tx2">
                    <a:lumMod val="60000"/>
                    <a:lumOff val="40000"/>
                  </a:schemeClr>
                </a:solidFill>
              </a:endParaRPr>
            </a:p>
          </p:txBody>
        </p:sp>
        <p:sp>
          <p:nvSpPr>
            <p:cNvPr id="5" name="TextBox 4"/>
            <p:cNvSpPr txBox="1"/>
            <p:nvPr/>
          </p:nvSpPr>
          <p:spPr>
            <a:xfrm>
              <a:off x="6577542" y="2376847"/>
              <a:ext cx="1682768" cy="707886"/>
            </a:xfrm>
            <a:prstGeom prst="rect">
              <a:avLst/>
            </a:prstGeom>
            <a:noFill/>
          </p:spPr>
          <p:txBody>
            <a:bodyPr wrap="none" rtlCol="0">
              <a:spAutoFit/>
            </a:bodyPr>
            <a:lstStyle/>
            <a:p>
              <a:r>
                <a:rPr lang="en-US" sz="4000" dirty="0" smtClean="0">
                  <a:solidFill>
                    <a:schemeClr val="tx2">
                      <a:lumMod val="60000"/>
                      <a:lumOff val="40000"/>
                    </a:schemeClr>
                  </a:solidFill>
                </a:rPr>
                <a:t>Render</a:t>
              </a:r>
              <a:endParaRPr lang="en-US" sz="4000" dirty="0">
                <a:solidFill>
                  <a:schemeClr val="tx2">
                    <a:lumMod val="60000"/>
                    <a:lumOff val="40000"/>
                  </a:schemeClr>
                </a:solidFill>
              </a:endParaRPr>
            </a:p>
          </p:txBody>
        </p:sp>
        <p:sp>
          <p:nvSpPr>
            <p:cNvPr id="10" name="Right Arrow 9"/>
            <p:cNvSpPr/>
            <p:nvPr/>
          </p:nvSpPr>
          <p:spPr>
            <a:xfrm>
              <a:off x="5044155" y="2478505"/>
              <a:ext cx="1268276" cy="509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2">
                    <a:lumMod val="60000"/>
                    <a:lumOff val="40000"/>
                  </a:schemeClr>
                </a:solidFill>
              </a:endParaRPr>
            </a:p>
          </p:txBody>
        </p:sp>
      </p:grpSp>
    </p:spTree>
    <p:extLst>
      <p:ext uri="{BB962C8B-B14F-4D97-AF65-F5344CB8AC3E}">
        <p14:creationId xmlns:p14="http://schemas.microsoft.com/office/powerpoint/2010/main" val="32736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React vs </a:t>
            </a:r>
            <a:r>
              <a:rPr lang="en-US" dirty="0" err="1" smtClean="0"/>
              <a:t>AngularJs</a:t>
            </a:r>
            <a:endParaRPr lang="en-US" dirty="0" smtClean="0"/>
          </a:p>
          <a:p>
            <a:r>
              <a:rPr lang="en-US" dirty="0" smtClean="0"/>
              <a:t>Know React</a:t>
            </a:r>
          </a:p>
          <a:p>
            <a:r>
              <a:rPr lang="en-US" dirty="0" smtClean="0"/>
              <a:t>Components</a:t>
            </a:r>
          </a:p>
          <a:p>
            <a:r>
              <a:rPr lang="en-US" dirty="0" smtClean="0"/>
              <a:t>JSX</a:t>
            </a:r>
          </a:p>
          <a:p>
            <a:r>
              <a:rPr lang="en-US" dirty="0" smtClean="0"/>
              <a:t>Virtual DOM</a:t>
            </a:r>
          </a:p>
          <a:p>
            <a:r>
              <a:rPr lang="en-US" dirty="0" smtClean="0"/>
              <a:t>TODO demo</a:t>
            </a:r>
          </a:p>
          <a:p>
            <a:r>
              <a:rPr lang="en-US" dirty="0" smtClean="0"/>
              <a:t>Why React</a:t>
            </a:r>
          </a:p>
          <a:p>
            <a:endParaRPr lang="en-US" dirty="0" smtClean="0"/>
          </a:p>
          <a:p>
            <a:endParaRPr lang="en-US" dirty="0"/>
          </a:p>
        </p:txBody>
      </p:sp>
    </p:spTree>
    <p:extLst>
      <p:ext uri="{BB962C8B-B14F-4D97-AF65-F5344CB8AC3E}">
        <p14:creationId xmlns:p14="http://schemas.microsoft.com/office/powerpoint/2010/main" val="3642673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413" y="2264426"/>
            <a:ext cx="10657184" cy="707886"/>
          </a:xfrm>
          <a:prstGeom prst="rect">
            <a:avLst/>
          </a:prstGeom>
          <a:noFill/>
        </p:spPr>
        <p:txBody>
          <a:bodyPr wrap="square" rtlCol="0">
            <a:spAutoFit/>
          </a:bodyPr>
          <a:lstStyle/>
          <a:p>
            <a:pPr algn="ctr"/>
            <a:r>
              <a:rPr lang="en-US" sz="4000" b="1" dirty="0" smtClean="0">
                <a:solidFill>
                  <a:schemeClr val="tx2">
                    <a:lumMod val="60000"/>
                    <a:lumOff val="40000"/>
                  </a:schemeClr>
                </a:solidFill>
              </a:rPr>
              <a:t>Re-Render </a:t>
            </a:r>
            <a:r>
              <a:rPr lang="en-US" sz="4000" b="1" dirty="0">
                <a:solidFill>
                  <a:schemeClr val="tx2">
                    <a:lumMod val="60000"/>
                    <a:lumOff val="40000"/>
                  </a:schemeClr>
                </a:solidFill>
              </a:rPr>
              <a:t>All The </a:t>
            </a:r>
            <a:r>
              <a:rPr lang="en-US" sz="4000" b="1" dirty="0" smtClean="0">
                <a:solidFill>
                  <a:schemeClr val="tx2">
                    <a:lumMod val="60000"/>
                    <a:lumOff val="40000"/>
                  </a:schemeClr>
                </a:solidFill>
              </a:rPr>
              <a:t>Things</a:t>
            </a:r>
            <a:endParaRPr lang="en-US" sz="4000" b="1" dirty="0">
              <a:solidFill>
                <a:schemeClr val="tx2">
                  <a:lumMod val="60000"/>
                  <a:lumOff val="40000"/>
                </a:schemeClr>
              </a:solidFill>
            </a:endParaRPr>
          </a:p>
        </p:txBody>
      </p:sp>
      <p:sp>
        <p:nvSpPr>
          <p:cNvPr id="5" name="TextBox 4"/>
          <p:cNvSpPr txBox="1"/>
          <p:nvPr/>
        </p:nvSpPr>
        <p:spPr>
          <a:xfrm>
            <a:off x="815413" y="3405352"/>
            <a:ext cx="10657184" cy="707886"/>
          </a:xfrm>
          <a:prstGeom prst="rect">
            <a:avLst/>
          </a:prstGeom>
          <a:noFill/>
        </p:spPr>
        <p:txBody>
          <a:bodyPr wrap="square" rtlCol="0">
            <a:spAutoFit/>
          </a:bodyPr>
          <a:lstStyle>
            <a:defPPr>
              <a:defRPr lang="en-US"/>
            </a:defPPr>
            <a:lvl1pPr>
              <a:defRPr sz="4000">
                <a:solidFill>
                  <a:schemeClr val="tx2">
                    <a:lumMod val="60000"/>
                    <a:lumOff val="40000"/>
                  </a:schemeClr>
                </a:solidFill>
              </a:defRPr>
            </a:lvl1pPr>
          </a:lstStyle>
          <a:p>
            <a:pPr algn="ctr"/>
            <a:r>
              <a:rPr lang="en-US" dirty="0"/>
              <a:t>Re-render the whole app on every update</a:t>
            </a:r>
          </a:p>
        </p:txBody>
      </p:sp>
      <p:sp>
        <p:nvSpPr>
          <p:cNvPr id="6" name="Title 5"/>
          <p:cNvSpPr>
            <a:spLocks noGrp="1"/>
          </p:cNvSpPr>
          <p:nvPr>
            <p:ph type="title"/>
          </p:nvPr>
        </p:nvSpPr>
        <p:spPr/>
        <p:txBody>
          <a:bodyPr/>
          <a:lstStyle/>
          <a:p>
            <a:r>
              <a:rPr lang="en-US" dirty="0"/>
              <a:t>What with the DOM?</a:t>
            </a:r>
          </a:p>
        </p:txBody>
      </p:sp>
    </p:spTree>
    <p:extLst>
      <p:ext uri="{BB962C8B-B14F-4D97-AF65-F5344CB8AC3E}">
        <p14:creationId xmlns:p14="http://schemas.microsoft.com/office/powerpoint/2010/main" val="1889964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DOM</a:t>
            </a:r>
            <a:endParaRPr lang="en-US" dirty="0"/>
          </a:p>
        </p:txBody>
      </p:sp>
      <p:sp>
        <p:nvSpPr>
          <p:cNvPr id="3" name="Content Placeholder 2"/>
          <p:cNvSpPr>
            <a:spLocks noGrp="1"/>
          </p:cNvSpPr>
          <p:nvPr>
            <p:ph idx="1"/>
          </p:nvPr>
        </p:nvSpPr>
        <p:spPr/>
        <p:txBody>
          <a:bodyPr>
            <a:normAutofit/>
          </a:bodyPr>
          <a:lstStyle/>
          <a:p>
            <a:r>
              <a:rPr lang="en-US" dirty="0" smtClean="0"/>
              <a:t>Abstract version of the DOM</a:t>
            </a:r>
          </a:p>
          <a:p>
            <a:r>
              <a:rPr lang="en-US" dirty="0"/>
              <a:t>Optimized for performance and memory </a:t>
            </a:r>
            <a:r>
              <a:rPr lang="en-US" dirty="0" smtClean="0"/>
              <a:t>footprint</a:t>
            </a:r>
          </a:p>
          <a:p>
            <a:endParaRPr lang="en-US" dirty="0" smtClean="0"/>
          </a:p>
          <a:p>
            <a:r>
              <a:rPr lang="en-US" dirty="0"/>
              <a:t>Create elements for a ”Virtual DOM”</a:t>
            </a:r>
          </a:p>
          <a:p>
            <a:r>
              <a:rPr lang="en-US" dirty="0" smtClean="0"/>
              <a:t>Using </a:t>
            </a:r>
            <a:r>
              <a:rPr lang="en-US" dirty="0"/>
              <a:t>React, you usually don't deal with DOM elements </a:t>
            </a:r>
            <a:r>
              <a:rPr lang="en-US" dirty="0" smtClean="0"/>
              <a:t>directly</a:t>
            </a:r>
          </a:p>
          <a:p>
            <a:endParaRPr lang="en-US" dirty="0" smtClean="0"/>
          </a:p>
          <a:p>
            <a:r>
              <a:rPr lang="en-US" dirty="0" smtClean="0"/>
              <a:t>Compute </a:t>
            </a:r>
            <a:r>
              <a:rPr lang="en-US" dirty="0"/>
              <a:t>minimal set of changes to apply to the </a:t>
            </a:r>
            <a:r>
              <a:rPr lang="en-US" dirty="0" smtClean="0"/>
              <a:t>DOM</a:t>
            </a:r>
          </a:p>
          <a:p>
            <a:r>
              <a:rPr lang="en-US" dirty="0"/>
              <a:t>Batch execute all </a:t>
            </a:r>
            <a:r>
              <a:rPr lang="en-US" dirty="0" smtClean="0"/>
              <a:t>updates</a:t>
            </a:r>
          </a:p>
        </p:txBody>
      </p:sp>
    </p:spTree>
    <p:extLst>
      <p:ext uri="{BB962C8B-B14F-4D97-AF65-F5344CB8AC3E}">
        <p14:creationId xmlns:p14="http://schemas.microsoft.com/office/powerpoint/2010/main" val="1815517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Re-render on Every </a:t>
            </a:r>
            <a:r>
              <a:rPr lang="en-US" dirty="0"/>
              <a:t>U</a:t>
            </a:r>
            <a:r>
              <a:rPr lang="en-US" dirty="0" smtClean="0"/>
              <a:t>pdate	</a:t>
            </a:r>
            <a:endParaRPr lang="en-US" dirty="0"/>
          </a:p>
        </p:txBody>
      </p:sp>
      <p:sp>
        <p:nvSpPr>
          <p:cNvPr id="3" name="Content Placeholder 2"/>
          <p:cNvSpPr>
            <a:spLocks noGrp="1"/>
          </p:cNvSpPr>
          <p:nvPr>
            <p:ph idx="1"/>
          </p:nvPr>
        </p:nvSpPr>
        <p:spPr/>
        <p:txBody>
          <a:bodyPr/>
          <a:lstStyle/>
          <a:p>
            <a:r>
              <a:rPr lang="en-US" dirty="0"/>
              <a:t>Every place data is displayed is guaranteed to be </a:t>
            </a:r>
            <a:r>
              <a:rPr lang="en-US" dirty="0" smtClean="0"/>
              <a:t>up-to-date</a:t>
            </a:r>
            <a:endParaRPr lang="en-US" dirty="0"/>
          </a:p>
          <a:p>
            <a:r>
              <a:rPr lang="en-US" dirty="0"/>
              <a:t>No magical data </a:t>
            </a:r>
            <a:r>
              <a:rPr lang="en-US" dirty="0" smtClean="0"/>
              <a:t>binding</a:t>
            </a:r>
            <a:endParaRPr lang="en-US" dirty="0"/>
          </a:p>
          <a:p>
            <a:r>
              <a:rPr lang="en-US" dirty="0"/>
              <a:t>No model dirty </a:t>
            </a:r>
            <a:r>
              <a:rPr lang="en-US" dirty="0" smtClean="0"/>
              <a:t>checking</a:t>
            </a:r>
            <a:endParaRPr lang="en-US" dirty="0"/>
          </a:p>
          <a:p>
            <a:r>
              <a:rPr lang="en-US" dirty="0"/>
              <a:t>No more explicit DOM </a:t>
            </a:r>
            <a:r>
              <a:rPr lang="en-US" dirty="0" smtClean="0"/>
              <a:t>operations</a:t>
            </a:r>
          </a:p>
          <a:p>
            <a:r>
              <a:rPr lang="en-US" dirty="0" smtClean="0"/>
              <a:t>The </a:t>
            </a:r>
            <a:r>
              <a:rPr lang="en-US" dirty="0"/>
              <a:t>re-render will occur when React decides it's </a:t>
            </a:r>
            <a:r>
              <a:rPr lang="en-US" dirty="0" smtClean="0"/>
              <a:t>ready</a:t>
            </a:r>
          </a:p>
        </p:txBody>
      </p:sp>
    </p:spTree>
    <p:extLst>
      <p:ext uri="{BB962C8B-B14F-4D97-AF65-F5344CB8AC3E}">
        <p14:creationId xmlns:p14="http://schemas.microsoft.com/office/powerpoint/2010/main" val="832885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r>
              <a:rPr lang="is-IS" dirty="0" smtClean="0"/>
              <a:t>…</a:t>
            </a:r>
            <a:endParaRPr lang="en-US" dirty="0"/>
          </a:p>
        </p:txBody>
      </p:sp>
      <p:sp>
        <p:nvSpPr>
          <p:cNvPr id="3" name="Content Placeholder 2"/>
          <p:cNvSpPr>
            <a:spLocks noGrp="1"/>
          </p:cNvSpPr>
          <p:nvPr>
            <p:ph idx="1"/>
          </p:nvPr>
        </p:nvSpPr>
        <p:spPr/>
        <p:txBody>
          <a:bodyPr/>
          <a:lstStyle/>
          <a:p>
            <a:r>
              <a:rPr lang="en-US" dirty="0"/>
              <a:t>React builds a new virtual DOM </a:t>
            </a:r>
            <a:r>
              <a:rPr lang="en-US" dirty="0" err="1"/>
              <a:t>subtree</a:t>
            </a:r>
            <a:endParaRPr lang="en-US" dirty="0"/>
          </a:p>
          <a:p>
            <a:r>
              <a:rPr lang="en-US" dirty="0"/>
              <a:t>…diffs it with the old one</a:t>
            </a:r>
          </a:p>
          <a:p>
            <a:r>
              <a:rPr lang="en-US" dirty="0"/>
              <a:t>…computes the minimal set of DOM mutations and puts them in a queue</a:t>
            </a:r>
          </a:p>
          <a:p>
            <a:r>
              <a:rPr lang="en-US" dirty="0"/>
              <a:t>…and batch executes all updates</a:t>
            </a:r>
          </a:p>
          <a:p>
            <a:endParaRPr lang="en-US" dirty="0"/>
          </a:p>
        </p:txBody>
      </p:sp>
    </p:spTree>
    <p:extLst>
      <p:ext uri="{BB962C8B-B14F-4D97-AF65-F5344CB8AC3E}">
        <p14:creationId xmlns:p14="http://schemas.microsoft.com/office/powerpoint/2010/main" val="1219932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Making a TODO list</a:t>
            </a:r>
            <a:endParaRPr lang="en-US" dirty="0"/>
          </a:p>
        </p:txBody>
      </p:sp>
    </p:spTree>
    <p:extLst>
      <p:ext uri="{BB962C8B-B14F-4D97-AF65-F5344CB8AC3E}">
        <p14:creationId xmlns:p14="http://schemas.microsoft.com/office/powerpoint/2010/main" val="3155020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Virtual DOM in other </a:t>
            </a:r>
            <a:r>
              <a:rPr lang="en-US" smtClean="0"/>
              <a:t>contexts</a:t>
            </a:r>
            <a:endParaRPr lang="en-US" dirty="0"/>
          </a:p>
        </p:txBody>
      </p:sp>
      <p:sp>
        <p:nvSpPr>
          <p:cNvPr id="3" name="Content Placeholder 2"/>
          <p:cNvSpPr>
            <a:spLocks noGrp="1"/>
          </p:cNvSpPr>
          <p:nvPr>
            <p:ph idx="1"/>
          </p:nvPr>
        </p:nvSpPr>
        <p:spPr/>
        <p:txBody>
          <a:bodyPr/>
          <a:lstStyle/>
          <a:p>
            <a:r>
              <a:rPr lang="en-US" dirty="0"/>
              <a:t>Server </a:t>
            </a:r>
            <a:r>
              <a:rPr lang="en-US" dirty="0" smtClean="0"/>
              <a:t>rendering</a:t>
            </a:r>
          </a:p>
          <a:p>
            <a:r>
              <a:rPr lang="en-US" dirty="0" smtClean="0"/>
              <a:t>React Native</a:t>
            </a:r>
          </a:p>
          <a:p>
            <a:pPr lvl="1"/>
            <a:r>
              <a:rPr lang="en-US" dirty="0">
                <a:hlinkClick r:id="rId2"/>
              </a:rPr>
              <a:t>https://</a:t>
            </a:r>
            <a:r>
              <a:rPr lang="en-US" dirty="0" smtClean="0">
                <a:hlinkClick r:id="rId2"/>
              </a:rPr>
              <a:t>facebook.github.io/react-native</a:t>
            </a:r>
            <a:r>
              <a:rPr lang="en-US" dirty="0" smtClean="0"/>
              <a:t> </a:t>
            </a:r>
          </a:p>
          <a:p>
            <a:r>
              <a:rPr lang="en-US" dirty="0" smtClean="0"/>
              <a:t>React-Canvas</a:t>
            </a:r>
          </a:p>
          <a:p>
            <a:pPr lvl="1"/>
            <a:r>
              <a:rPr lang="en-US" dirty="0">
                <a:hlinkClick r:id="rId3"/>
              </a:rPr>
              <a:t>https://github.com/Flipboard/react-canvas</a:t>
            </a:r>
          </a:p>
          <a:p>
            <a:pPr lvl="1"/>
            <a:endParaRPr lang="en-US" dirty="0"/>
          </a:p>
        </p:txBody>
      </p:sp>
    </p:spTree>
    <p:extLst>
      <p:ext uri="{BB962C8B-B14F-4D97-AF65-F5344CB8AC3E}">
        <p14:creationId xmlns:p14="http://schemas.microsoft.com/office/powerpoint/2010/main" val="488278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React-Canvas</a:t>
            </a:r>
            <a:endParaRPr lang="en-US" dirty="0"/>
          </a:p>
        </p:txBody>
      </p:sp>
      <p:sp>
        <p:nvSpPr>
          <p:cNvPr id="3" name="Content Placeholder 2"/>
          <p:cNvSpPr>
            <a:spLocks noGrp="1"/>
          </p:cNvSpPr>
          <p:nvPr>
            <p:ph idx="1"/>
          </p:nvPr>
        </p:nvSpPr>
        <p:spPr/>
        <p:txBody>
          <a:bodyPr/>
          <a:lstStyle/>
          <a:p>
            <a:r>
              <a:rPr lang="en-US" dirty="0" smtClean="0"/>
              <a:t>React </a:t>
            </a:r>
            <a:r>
              <a:rPr lang="en-US" dirty="0"/>
              <a:t>Canvas adds the ability for React components to render to &lt;canvas&gt; rather than </a:t>
            </a:r>
            <a:r>
              <a:rPr lang="en-US" dirty="0" smtClean="0"/>
              <a:t>DOM</a:t>
            </a:r>
          </a:p>
          <a:p>
            <a:r>
              <a:rPr lang="en-US" dirty="0"/>
              <a:t>Made by </a:t>
            </a:r>
            <a:r>
              <a:rPr lang="en-US" dirty="0" err="1" smtClean="0"/>
              <a:t>Flipboard</a:t>
            </a:r>
            <a:endParaRPr lang="en-US" dirty="0" smtClean="0"/>
          </a:p>
          <a:p>
            <a:endParaRPr lang="en-US" dirty="0">
              <a:hlinkClick r:id="rId3"/>
            </a:endParaRPr>
          </a:p>
          <a:p>
            <a:r>
              <a:rPr lang="en-US" dirty="0" smtClean="0">
                <a:hlinkClick r:id="rId3"/>
              </a:rPr>
              <a:t>https</a:t>
            </a:r>
            <a:r>
              <a:rPr lang="en-US" dirty="0">
                <a:hlinkClick r:id="rId3"/>
              </a:rPr>
              <a:t>://</a:t>
            </a:r>
            <a:r>
              <a:rPr lang="en-US" dirty="0" smtClean="0">
                <a:hlinkClick r:id="rId3"/>
              </a:rPr>
              <a:t>github.com/Flipboard/react-canvas</a:t>
            </a:r>
          </a:p>
          <a:p>
            <a:endParaRPr lang="en-US" dirty="0">
              <a:hlinkClick r:id="rId3"/>
            </a:endParaRPr>
          </a:p>
          <a:p>
            <a:r>
              <a:rPr lang="en-US" dirty="0" smtClean="0"/>
              <a:t>Samples</a:t>
            </a:r>
          </a:p>
          <a:p>
            <a:pPr lvl="1"/>
            <a:r>
              <a:rPr lang="en-US" dirty="0" smtClean="0">
                <a:hlinkClick r:id="rId3"/>
              </a:rPr>
              <a:t>http</a:t>
            </a:r>
            <a:r>
              <a:rPr lang="en-US" dirty="0">
                <a:hlinkClick r:id="rId3"/>
              </a:rPr>
              <a:t>://floppybox.baylaunch.com</a:t>
            </a:r>
            <a:r>
              <a:rPr lang="en-US" dirty="0" smtClean="0">
                <a:hlinkClick r:id="rId3"/>
              </a:rPr>
              <a:t>/</a:t>
            </a:r>
            <a:endParaRPr lang="en-US" dirty="0" smtClean="0"/>
          </a:p>
          <a:p>
            <a:pPr lvl="1"/>
            <a:r>
              <a:rPr lang="en-US" dirty="0">
                <a:hlinkClick r:id="rId4"/>
              </a:rPr>
              <a:t>https://</a:t>
            </a:r>
            <a:r>
              <a:rPr lang="en-US" dirty="0" smtClean="0">
                <a:hlinkClick r:id="rId4"/>
              </a:rPr>
              <a:t>react.rocks/tag/Canvas</a:t>
            </a:r>
            <a:endParaRPr lang="en-US" dirty="0" smtClean="0"/>
          </a:p>
        </p:txBody>
      </p:sp>
    </p:spTree>
    <p:extLst>
      <p:ext uri="{BB962C8B-B14F-4D97-AF65-F5344CB8AC3E}">
        <p14:creationId xmlns:p14="http://schemas.microsoft.com/office/powerpoint/2010/main" val="2363258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React?</a:t>
            </a:r>
            <a:endParaRPr lang="en-US" dirty="0"/>
          </a:p>
        </p:txBody>
      </p:sp>
      <p:sp>
        <p:nvSpPr>
          <p:cNvPr id="3" name="Content Placeholder 2"/>
          <p:cNvSpPr>
            <a:spLocks noGrp="1"/>
          </p:cNvSpPr>
          <p:nvPr>
            <p:ph idx="1"/>
          </p:nvPr>
        </p:nvSpPr>
        <p:spPr/>
        <p:txBody>
          <a:bodyPr/>
          <a:lstStyle/>
          <a:p>
            <a:r>
              <a:rPr lang="en-US" dirty="0"/>
              <a:t>Simplify code</a:t>
            </a:r>
          </a:p>
          <a:p>
            <a:r>
              <a:rPr lang="en-US" dirty="0"/>
              <a:t>Build Reusable Components</a:t>
            </a:r>
          </a:p>
          <a:p>
            <a:r>
              <a:rPr lang="en-US" dirty="0"/>
              <a:t>Virtual DOM</a:t>
            </a:r>
          </a:p>
          <a:p>
            <a:r>
              <a:rPr lang="en-US" dirty="0"/>
              <a:t>Build Isomorphic apps</a:t>
            </a:r>
          </a:p>
          <a:p>
            <a:r>
              <a:rPr lang="en-US" dirty="0"/>
              <a:t>Eliminate querying / modifying DOM</a:t>
            </a:r>
          </a:p>
          <a:p>
            <a:r>
              <a:rPr lang="en-US" dirty="0"/>
              <a:t>Small API / Easy to learn &amp; </a:t>
            </a:r>
            <a:r>
              <a:rPr lang="en-US" dirty="0" smtClean="0"/>
              <a:t>remember</a:t>
            </a:r>
          </a:p>
          <a:p>
            <a:r>
              <a:rPr lang="en-US" dirty="0" smtClean="0"/>
              <a:t>Same architecture, different output</a:t>
            </a:r>
            <a:endParaRPr lang="en-US" dirty="0"/>
          </a:p>
        </p:txBody>
      </p:sp>
    </p:spTree>
    <p:extLst>
      <p:ext uri="{BB962C8B-B14F-4D97-AF65-F5344CB8AC3E}">
        <p14:creationId xmlns:p14="http://schemas.microsoft.com/office/powerpoint/2010/main" val="1572343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222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Don’t compare React </a:t>
            </a:r>
            <a:r>
              <a:rPr lang="en-US" dirty="0" smtClean="0"/>
              <a:t>to Angular</a:t>
            </a:r>
            <a:endParaRPr lang="en-US" dirty="0"/>
          </a:p>
        </p:txBody>
      </p:sp>
      <p:sp>
        <p:nvSpPr>
          <p:cNvPr id="3" name="Content Placeholder 2"/>
          <p:cNvSpPr>
            <a:spLocks noGrp="1"/>
          </p:cNvSpPr>
          <p:nvPr>
            <p:ph idx="1"/>
          </p:nvPr>
        </p:nvSpPr>
        <p:spPr/>
        <p:txBody>
          <a:bodyPr/>
          <a:lstStyle/>
          <a:p>
            <a:r>
              <a:rPr lang="en-US" dirty="0" smtClean="0"/>
              <a:t>The V in the MVC</a:t>
            </a:r>
          </a:p>
          <a:p>
            <a:r>
              <a:rPr lang="en-US" dirty="0"/>
              <a:t>React is just for </a:t>
            </a:r>
            <a:r>
              <a:rPr lang="en-US" dirty="0" smtClean="0"/>
              <a:t>views</a:t>
            </a:r>
          </a:p>
          <a:p>
            <a:r>
              <a:rPr lang="en-US" dirty="0" smtClean="0"/>
              <a:t>React don’t provide router</a:t>
            </a:r>
            <a:r>
              <a:rPr lang="en-US" dirty="0"/>
              <a:t>, model and event </a:t>
            </a:r>
            <a:r>
              <a:rPr lang="en-US" dirty="0" smtClean="0"/>
              <a:t>layers</a:t>
            </a:r>
            <a:endParaRPr lang="en-US" dirty="0"/>
          </a:p>
        </p:txBody>
      </p:sp>
    </p:spTree>
    <p:extLst>
      <p:ext uri="{BB962C8B-B14F-4D97-AF65-F5344CB8AC3E}">
        <p14:creationId xmlns:p14="http://schemas.microsoft.com/office/powerpoint/2010/main" val="913465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 What?</a:t>
            </a:r>
            <a:endParaRPr lang="en-US" dirty="0"/>
          </a:p>
        </p:txBody>
      </p:sp>
      <p:sp>
        <p:nvSpPr>
          <p:cNvPr id="3" name="Content Placeholder 2"/>
          <p:cNvSpPr>
            <a:spLocks noGrp="1"/>
          </p:cNvSpPr>
          <p:nvPr>
            <p:ph idx="1"/>
          </p:nvPr>
        </p:nvSpPr>
        <p:spPr>
          <a:xfrm>
            <a:off x="815413" y="1492160"/>
            <a:ext cx="10657184" cy="4809785"/>
          </a:xfrm>
        </p:spPr>
        <p:txBody>
          <a:bodyPr/>
          <a:lstStyle/>
          <a:p>
            <a:r>
              <a:rPr lang="en-US" dirty="0"/>
              <a:t>React does one thing and does it </a:t>
            </a:r>
            <a:r>
              <a:rPr lang="en-US" dirty="0" smtClean="0"/>
              <a:t>well</a:t>
            </a:r>
          </a:p>
          <a:p>
            <a:r>
              <a:rPr lang="en-US" dirty="0" smtClean="0"/>
              <a:t>A </a:t>
            </a:r>
            <a:r>
              <a:rPr lang="en-US" b="1" dirty="0"/>
              <a:t>library</a:t>
            </a:r>
            <a:r>
              <a:rPr lang="en-US" dirty="0"/>
              <a:t> for creating user </a:t>
            </a:r>
            <a:r>
              <a:rPr lang="en-US" dirty="0" smtClean="0"/>
              <a:t>interfaces</a:t>
            </a:r>
          </a:p>
          <a:p>
            <a:pPr lvl="1"/>
            <a:r>
              <a:rPr lang="en-US" dirty="0" smtClean="0"/>
              <a:t>Not a framework</a:t>
            </a:r>
          </a:p>
          <a:p>
            <a:r>
              <a:rPr lang="en-US" dirty="0" smtClean="0"/>
              <a:t>Renders </a:t>
            </a:r>
            <a:r>
              <a:rPr lang="en-US" dirty="0"/>
              <a:t>your UI and responds to </a:t>
            </a:r>
            <a:r>
              <a:rPr lang="en-US" dirty="0" smtClean="0"/>
              <a:t>events</a:t>
            </a:r>
            <a:endParaRPr lang="en-US" dirty="0"/>
          </a:p>
          <a:p>
            <a:r>
              <a:rPr lang="en-US" dirty="0" smtClean="0"/>
              <a:t>Made by Facebook</a:t>
            </a: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75402" y="2843166"/>
            <a:ext cx="3297195" cy="3297195"/>
          </a:xfrm>
          <a:prstGeom prst="rect">
            <a:avLst/>
          </a:prstGeom>
        </p:spPr>
      </p:pic>
    </p:spTree>
    <p:extLst>
      <p:ext uri="{BB962C8B-B14F-4D97-AF65-F5344CB8AC3E}">
        <p14:creationId xmlns:p14="http://schemas.microsoft.com/office/powerpoint/2010/main" val="1027250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2811" y="572226"/>
            <a:ext cx="2298357" cy="22983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2386" y="2743282"/>
            <a:ext cx="2725792" cy="2759107"/>
          </a:xfrm>
          <a:prstGeom prst="rect">
            <a:avLst/>
          </a:prstGeom>
        </p:spPr>
      </p:pic>
      <p:pic>
        <p:nvPicPr>
          <p:cNvPr id="7" name="Picture 6"/>
          <p:cNvPicPr>
            <a:picLocks noChangeAspect="1"/>
          </p:cNvPicPr>
          <p:nvPr/>
        </p:nvPicPr>
        <p:blipFill>
          <a:blip r:embed="rId4"/>
          <a:stretch>
            <a:fillRect/>
          </a:stretch>
        </p:blipFill>
        <p:spPr>
          <a:xfrm>
            <a:off x="963785" y="5060731"/>
            <a:ext cx="5008011" cy="1164363"/>
          </a:xfrm>
          <a:prstGeom prst="rect">
            <a:avLst/>
          </a:prstGeom>
        </p:spPr>
      </p:pic>
      <p:pic>
        <p:nvPicPr>
          <p:cNvPr id="8" name="Picture 7"/>
          <p:cNvPicPr>
            <a:picLocks noChangeAspect="1"/>
          </p:cNvPicPr>
          <p:nvPr/>
        </p:nvPicPr>
        <p:blipFill>
          <a:blip r:embed="rId5"/>
          <a:stretch>
            <a:fillRect/>
          </a:stretch>
        </p:blipFill>
        <p:spPr>
          <a:xfrm>
            <a:off x="3505098" y="1075253"/>
            <a:ext cx="3730882" cy="1292302"/>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25665" y="565195"/>
            <a:ext cx="1554883" cy="2042079"/>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58137" y="1870502"/>
            <a:ext cx="1963637" cy="2460202"/>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686491" y="3172814"/>
            <a:ext cx="1860568" cy="1082658"/>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25664" y="4264874"/>
            <a:ext cx="1546933" cy="1852558"/>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50089" y="4574697"/>
            <a:ext cx="2081380" cy="1713459"/>
          </a:xfrm>
          <a:prstGeom prst="rect">
            <a:avLst/>
          </a:prstGeom>
        </p:spPr>
      </p:pic>
    </p:spTree>
    <p:extLst>
      <p:ext uri="{BB962C8B-B14F-4D97-AF65-F5344CB8AC3E}">
        <p14:creationId xmlns:p14="http://schemas.microsoft.com/office/powerpoint/2010/main" val="1567563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
            </a:r>
            <a:endParaRPr lang="en-US" dirty="0"/>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45878" y="1766139"/>
            <a:ext cx="4100243" cy="4100243"/>
          </a:xfrm>
          <a:prstGeom prst="rect">
            <a:avLst/>
          </a:prstGeom>
        </p:spPr>
      </p:pic>
    </p:spTree>
    <p:extLst>
      <p:ext uri="{BB962C8B-B14F-4D97-AF65-F5344CB8AC3E}">
        <p14:creationId xmlns:p14="http://schemas.microsoft.com/office/powerpoint/2010/main" val="26801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49497" y="768261"/>
            <a:ext cx="7023100" cy="5372100"/>
          </a:xfrm>
          <a:prstGeom prst="rect">
            <a:avLst/>
          </a:prstGeom>
        </p:spPr>
      </p:pic>
      <p:sp>
        <p:nvSpPr>
          <p:cNvPr id="7" name="Rectangle 6"/>
          <p:cNvSpPr/>
          <p:nvPr/>
        </p:nvSpPr>
        <p:spPr>
          <a:xfrm>
            <a:off x="4449497" y="768261"/>
            <a:ext cx="7023100" cy="5372100"/>
          </a:xfrm>
          <a:prstGeom prst="rect">
            <a:avLst/>
          </a:prstGeom>
          <a:noFill/>
          <a:ln w="38100">
            <a:solidFill>
              <a:schemeClr val="accent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0" name="Rectangle 9"/>
          <p:cNvSpPr/>
          <p:nvPr/>
        </p:nvSpPr>
        <p:spPr>
          <a:xfrm>
            <a:off x="4486940" y="808075"/>
            <a:ext cx="6943060" cy="239232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86940" y="3240215"/>
            <a:ext cx="6943060" cy="2203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86940" y="5486400"/>
            <a:ext cx="6943060" cy="61668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191" y="1920412"/>
            <a:ext cx="4348306" cy="2554545"/>
          </a:xfrm>
          <a:prstGeom prst="rect">
            <a:avLst/>
          </a:prstGeom>
          <a:noFill/>
        </p:spPr>
        <p:txBody>
          <a:bodyPr wrap="none" rtlCol="0">
            <a:spAutoFit/>
          </a:bodyPr>
          <a:lstStyle/>
          <a:p>
            <a:r>
              <a:rPr lang="en-US" sz="3200" dirty="0">
                <a:solidFill>
                  <a:schemeClr val="accent1"/>
                </a:solidFill>
              </a:rPr>
              <a:t>&lt;</a:t>
            </a:r>
            <a:r>
              <a:rPr lang="en-US" sz="3200" b="1" dirty="0">
                <a:solidFill>
                  <a:schemeClr val="accent1"/>
                </a:solidFill>
              </a:rPr>
              <a:t>TODO</a:t>
            </a:r>
            <a:r>
              <a:rPr lang="en-US" sz="3200" dirty="0">
                <a:solidFill>
                  <a:schemeClr val="accent1"/>
                </a:solidFill>
              </a:rPr>
              <a:t>&gt;</a:t>
            </a:r>
            <a:br>
              <a:rPr lang="en-US" sz="3200" dirty="0">
                <a:solidFill>
                  <a:schemeClr val="accent1"/>
                </a:solidFill>
              </a:rPr>
            </a:br>
            <a:r>
              <a:rPr lang="en-US" sz="3200" dirty="0"/>
              <a:t>    </a:t>
            </a:r>
            <a:r>
              <a:rPr lang="en-US" sz="3200" dirty="0">
                <a:solidFill>
                  <a:schemeClr val="accent6"/>
                </a:solidFill>
              </a:rPr>
              <a:t>&lt;</a:t>
            </a:r>
            <a:r>
              <a:rPr lang="en-US" sz="3200" b="1" dirty="0">
                <a:solidFill>
                  <a:schemeClr val="accent6"/>
                </a:solidFill>
              </a:rPr>
              <a:t>Header</a:t>
            </a:r>
            <a:r>
              <a:rPr lang="en-US" sz="3200" dirty="0">
                <a:solidFill>
                  <a:schemeClr val="accent6"/>
                </a:solidFill>
              </a:rPr>
              <a:t>&gt;&lt;/</a:t>
            </a:r>
            <a:r>
              <a:rPr lang="en-US" sz="3200" b="1" dirty="0">
                <a:solidFill>
                  <a:schemeClr val="accent6"/>
                </a:solidFill>
              </a:rPr>
              <a:t>Header</a:t>
            </a:r>
            <a:r>
              <a:rPr lang="en-US" sz="3200" dirty="0">
                <a:solidFill>
                  <a:schemeClr val="accent6"/>
                </a:solidFill>
              </a:rPr>
              <a:t>&gt;</a:t>
            </a:r>
            <a:br>
              <a:rPr lang="en-US" sz="3200" dirty="0">
                <a:solidFill>
                  <a:schemeClr val="accent6"/>
                </a:solidFill>
              </a:rPr>
            </a:br>
            <a:r>
              <a:rPr lang="en-US" sz="3200" dirty="0"/>
              <a:t>    </a:t>
            </a:r>
            <a:r>
              <a:rPr lang="en-US" sz="3200" dirty="0">
                <a:solidFill>
                  <a:srgbClr val="FF0000"/>
                </a:solidFill>
              </a:rPr>
              <a:t>&lt;</a:t>
            </a:r>
            <a:r>
              <a:rPr lang="en-US" sz="3200" b="1" dirty="0" err="1">
                <a:solidFill>
                  <a:srgbClr val="FF0000"/>
                </a:solidFill>
              </a:rPr>
              <a:t>TodoList</a:t>
            </a:r>
            <a:r>
              <a:rPr lang="en-US" sz="3200" dirty="0">
                <a:solidFill>
                  <a:srgbClr val="FF0000"/>
                </a:solidFill>
              </a:rPr>
              <a:t>&gt;&lt;/</a:t>
            </a:r>
            <a:r>
              <a:rPr lang="en-US" sz="3200" b="1" dirty="0" err="1">
                <a:solidFill>
                  <a:srgbClr val="FF0000"/>
                </a:solidFill>
              </a:rPr>
              <a:t>TodoList</a:t>
            </a:r>
            <a:r>
              <a:rPr lang="en-US" sz="3200" dirty="0">
                <a:solidFill>
                  <a:srgbClr val="FF0000"/>
                </a:solidFill>
              </a:rPr>
              <a:t>&gt;</a:t>
            </a:r>
            <a:br>
              <a:rPr lang="en-US" sz="3200" dirty="0">
                <a:solidFill>
                  <a:srgbClr val="FF0000"/>
                </a:solidFill>
              </a:rPr>
            </a:br>
            <a:r>
              <a:rPr lang="en-US" sz="3200" dirty="0"/>
              <a:t>    </a:t>
            </a:r>
            <a:r>
              <a:rPr lang="en-US" sz="3200" dirty="0">
                <a:solidFill>
                  <a:srgbClr val="00B050"/>
                </a:solidFill>
              </a:rPr>
              <a:t>&lt;</a:t>
            </a:r>
            <a:r>
              <a:rPr lang="en-US" sz="3200" b="1" dirty="0">
                <a:solidFill>
                  <a:srgbClr val="00B050"/>
                </a:solidFill>
              </a:rPr>
              <a:t>Footer</a:t>
            </a:r>
            <a:r>
              <a:rPr lang="en-US" sz="3200" dirty="0">
                <a:solidFill>
                  <a:srgbClr val="00B050"/>
                </a:solidFill>
              </a:rPr>
              <a:t>&gt;&lt;/</a:t>
            </a:r>
            <a:r>
              <a:rPr lang="en-US" sz="3200" b="1" dirty="0">
                <a:solidFill>
                  <a:srgbClr val="00B050"/>
                </a:solidFill>
              </a:rPr>
              <a:t>Footer</a:t>
            </a:r>
            <a:r>
              <a:rPr lang="en-US" sz="3200" dirty="0">
                <a:solidFill>
                  <a:srgbClr val="00B050"/>
                </a:solidFill>
              </a:rPr>
              <a:t>&gt;</a:t>
            </a:r>
            <a:br>
              <a:rPr lang="en-US" sz="3200" dirty="0">
                <a:solidFill>
                  <a:srgbClr val="00B050"/>
                </a:solidFill>
              </a:rPr>
            </a:br>
            <a:r>
              <a:rPr lang="en-US" sz="3200" dirty="0">
                <a:solidFill>
                  <a:schemeClr val="accent1"/>
                </a:solidFill>
              </a:rPr>
              <a:t>&lt;/</a:t>
            </a:r>
            <a:r>
              <a:rPr lang="en-US" sz="3200" b="1" dirty="0">
                <a:solidFill>
                  <a:schemeClr val="accent1"/>
                </a:solidFill>
              </a:rPr>
              <a:t>TODO</a:t>
            </a:r>
            <a:r>
              <a:rPr lang="en-US" sz="3200" dirty="0">
                <a:solidFill>
                  <a:schemeClr val="accent1"/>
                </a:solidFill>
              </a:rPr>
              <a:t>&gt;</a:t>
            </a:r>
          </a:p>
        </p:txBody>
      </p:sp>
    </p:spTree>
    <p:extLst>
      <p:ext uri="{BB962C8B-B14F-4D97-AF65-F5344CB8AC3E}">
        <p14:creationId xmlns:p14="http://schemas.microsoft.com/office/powerpoint/2010/main" val="1505660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5"/>
          </p:nvPr>
        </p:nvSpPr>
        <p:spPr>
          <a:xfrm>
            <a:off x="815413" y="1493999"/>
            <a:ext cx="10656920" cy="2656895"/>
          </a:xfrm>
        </p:spPr>
        <p:txBody>
          <a:bodyPr>
            <a:normAutofit/>
          </a:bodyPr>
          <a:lstStyle/>
          <a:p>
            <a:r>
              <a:rPr lang="en-US" dirty="0" smtClean="0"/>
              <a:t>Encapsulated </a:t>
            </a:r>
            <a:r>
              <a:rPr lang="en-US" dirty="0"/>
              <a:t>and interoperable custom elements that extend HTML </a:t>
            </a:r>
            <a:r>
              <a:rPr lang="en-US" dirty="0" smtClean="0"/>
              <a:t>itself</a:t>
            </a:r>
          </a:p>
          <a:p>
            <a:r>
              <a:rPr lang="en-US" dirty="0"/>
              <a:t>Build components, not </a:t>
            </a:r>
            <a:r>
              <a:rPr lang="en-US" dirty="0" smtClean="0"/>
              <a:t>templates</a:t>
            </a:r>
          </a:p>
          <a:p>
            <a:r>
              <a:rPr lang="en-US" dirty="0" smtClean="0"/>
              <a:t>A </a:t>
            </a:r>
            <a:r>
              <a:rPr lang="en-US" dirty="0"/>
              <a:t>component should </a:t>
            </a:r>
            <a:r>
              <a:rPr lang="en-US" u="sng" dirty="0"/>
              <a:t>ideally</a:t>
            </a:r>
            <a:r>
              <a:rPr lang="en-US" dirty="0"/>
              <a:t> only do one </a:t>
            </a:r>
            <a:r>
              <a:rPr lang="en-US" dirty="0" smtClean="0"/>
              <a:t>thing</a:t>
            </a:r>
          </a:p>
          <a:p>
            <a:r>
              <a:rPr lang="en-US" dirty="0"/>
              <a:t>Use components to separate your concerns</a:t>
            </a:r>
          </a:p>
          <a:p>
            <a:endParaRPr lang="en-US" dirty="0"/>
          </a:p>
          <a:p>
            <a:endParaRPr lang="en-US" dirty="0"/>
          </a:p>
        </p:txBody>
      </p:sp>
      <p:sp>
        <p:nvSpPr>
          <p:cNvPr id="7" name="Text Placeholder 6"/>
          <p:cNvSpPr>
            <a:spLocks noGrp="1"/>
          </p:cNvSpPr>
          <p:nvPr>
            <p:ph type="body" sz="quarter" idx="16"/>
          </p:nvPr>
        </p:nvSpPr>
        <p:spPr>
          <a:xfrm>
            <a:off x="803574" y="4150895"/>
            <a:ext cx="10668420" cy="2000524"/>
          </a:xfrm>
        </p:spPr>
        <p:txBody>
          <a:bodyPr/>
          <a:lstStyle/>
          <a:p>
            <a:pPr lvl="0"/>
            <a:r>
              <a:rPr lang="en-US" sz="2400" b="1" dirty="0" err="1">
                <a:solidFill>
                  <a:srgbClr val="000080"/>
                </a:solidFill>
              </a:rPr>
              <a:t>var</a:t>
            </a:r>
            <a:r>
              <a:rPr lang="en-US" sz="2400" b="1" dirty="0">
                <a:solidFill>
                  <a:srgbClr val="000080"/>
                </a:solidFill>
              </a:rPr>
              <a:t> </a:t>
            </a:r>
            <a:r>
              <a:rPr lang="en-US" sz="2400" dirty="0" err="1">
                <a:solidFill>
                  <a:prstClr val="black"/>
                </a:solidFill>
              </a:rPr>
              <a:t>HelloWorld</a:t>
            </a:r>
            <a:r>
              <a:rPr lang="en-US" sz="2400" dirty="0">
                <a:solidFill>
                  <a:prstClr val="black"/>
                </a:solidFill>
              </a:rPr>
              <a:t> = </a:t>
            </a:r>
            <a:r>
              <a:rPr lang="en-US" sz="2400" dirty="0" err="1">
                <a:solidFill>
                  <a:prstClr val="black"/>
                </a:solidFill>
              </a:rPr>
              <a:t>React.createElement</a:t>
            </a:r>
            <a:r>
              <a:rPr lang="en-US" sz="2400" dirty="0">
                <a:solidFill>
                  <a:prstClr val="black"/>
                </a:solidFill>
              </a:rPr>
              <a:t>(</a:t>
            </a:r>
            <a:br>
              <a:rPr lang="en-US" sz="2400" dirty="0">
                <a:solidFill>
                  <a:prstClr val="black"/>
                </a:solidFill>
              </a:rPr>
            </a:br>
            <a:r>
              <a:rPr lang="en-US" sz="2400" dirty="0">
                <a:solidFill>
                  <a:prstClr val="black"/>
                </a:solidFill>
              </a:rPr>
              <a:t>    </a:t>
            </a:r>
            <a:r>
              <a:rPr lang="en-US" sz="2400" b="1" dirty="0">
                <a:solidFill>
                  <a:srgbClr val="008000"/>
                </a:solidFill>
              </a:rPr>
              <a:t>"h1"</a:t>
            </a:r>
            <a:r>
              <a:rPr lang="en-US" sz="2400" dirty="0">
                <a:solidFill>
                  <a:prstClr val="black"/>
                </a:solidFill>
              </a:rPr>
              <a:t>,</a:t>
            </a:r>
            <a:br>
              <a:rPr lang="en-US" sz="2400" dirty="0">
                <a:solidFill>
                  <a:prstClr val="black"/>
                </a:solidFill>
              </a:rPr>
            </a:br>
            <a:r>
              <a:rPr lang="en-US" sz="2400" dirty="0">
                <a:solidFill>
                  <a:prstClr val="black"/>
                </a:solidFill>
              </a:rPr>
              <a:t>    </a:t>
            </a:r>
            <a:r>
              <a:rPr lang="en-US" sz="2400" b="1" dirty="0">
                <a:solidFill>
                  <a:srgbClr val="000080"/>
                </a:solidFill>
              </a:rPr>
              <a:t>null</a:t>
            </a:r>
            <a:r>
              <a:rPr lang="en-US" sz="2400" dirty="0">
                <a:solidFill>
                  <a:prstClr val="black"/>
                </a:solidFill>
              </a:rPr>
              <a:t>,</a:t>
            </a:r>
            <a:br>
              <a:rPr lang="en-US" sz="2400" dirty="0">
                <a:solidFill>
                  <a:prstClr val="black"/>
                </a:solidFill>
              </a:rPr>
            </a:br>
            <a:r>
              <a:rPr lang="en-US" sz="2400" dirty="0">
                <a:solidFill>
                  <a:prstClr val="black"/>
                </a:solidFill>
              </a:rPr>
              <a:t>    </a:t>
            </a:r>
            <a:r>
              <a:rPr lang="en-US" sz="2400" b="1" dirty="0">
                <a:solidFill>
                  <a:srgbClr val="008000"/>
                </a:solidFill>
              </a:rPr>
              <a:t>"Hello World!"</a:t>
            </a:r>
            <a:br>
              <a:rPr lang="en-US" sz="2400" b="1" dirty="0">
                <a:solidFill>
                  <a:srgbClr val="008000"/>
                </a:solidFill>
              </a:rPr>
            </a:br>
            <a:r>
              <a:rPr lang="en-US" sz="2400" dirty="0">
                <a:solidFill>
                  <a:prstClr val="black"/>
                </a:solidFill>
              </a:rPr>
              <a:t>);</a:t>
            </a:r>
          </a:p>
          <a:p>
            <a:pPr lvl="0"/>
            <a:endParaRPr lang="en-US" dirty="0">
              <a:solidFill>
                <a:prstClr val="black"/>
              </a:solidFill>
            </a:endParaRPr>
          </a:p>
          <a:p>
            <a:endParaRPr lang="en-US" dirty="0"/>
          </a:p>
        </p:txBody>
      </p:sp>
      <p:sp>
        <p:nvSpPr>
          <p:cNvPr id="2" name="Title 1"/>
          <p:cNvSpPr>
            <a:spLocks noGrp="1"/>
          </p:cNvSpPr>
          <p:nvPr>
            <p:ph type="title"/>
          </p:nvPr>
        </p:nvSpPr>
        <p:spPr/>
        <p:txBody>
          <a:bodyPr/>
          <a:lstStyle/>
          <a:p>
            <a:r>
              <a:rPr lang="en-US" dirty="0"/>
              <a:t>React </a:t>
            </a:r>
            <a:r>
              <a:rPr lang="en-US" dirty="0" smtClean="0"/>
              <a:t>knows to build </a:t>
            </a:r>
            <a:r>
              <a:rPr lang="en-US" dirty="0"/>
              <a:t>Components</a:t>
            </a:r>
            <a:r>
              <a:rPr lang="en-US" dirty="0" smtClean="0"/>
              <a:t>	</a:t>
            </a:r>
            <a:endParaRPr lang="en-US" dirty="0"/>
          </a:p>
        </p:txBody>
      </p:sp>
    </p:spTree>
    <p:extLst>
      <p:ext uri="{BB962C8B-B14F-4D97-AF65-F5344CB8AC3E}">
        <p14:creationId xmlns:p14="http://schemas.microsoft.com/office/powerpoint/2010/main" val="1536431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4207"/>
            <a:ext cx="12192000" cy="720000"/>
          </a:xfrm>
        </p:spPr>
        <p:txBody>
          <a:bodyPr>
            <a:noAutofit/>
          </a:bodyPr>
          <a:lstStyle/>
          <a:p>
            <a:pPr algn="ctr"/>
            <a:r>
              <a:rPr lang="en-US" sz="4800" dirty="0" smtClean="0"/>
              <a:t>JSX</a:t>
            </a:r>
            <a:endParaRPr lang="en-US" sz="4800" dirty="0"/>
          </a:p>
        </p:txBody>
      </p:sp>
      <p:sp>
        <p:nvSpPr>
          <p:cNvPr id="4" name="Rectangle 3"/>
          <p:cNvSpPr/>
          <p:nvPr/>
        </p:nvSpPr>
        <p:spPr>
          <a:xfrm>
            <a:off x="3650362" y="3374207"/>
            <a:ext cx="4891275" cy="338554"/>
          </a:xfrm>
          <a:prstGeom prst="rect">
            <a:avLst/>
          </a:prstGeom>
        </p:spPr>
        <p:txBody>
          <a:bodyPr wrap="none">
            <a:spAutoFit/>
          </a:bodyPr>
          <a:lstStyle/>
          <a:p>
            <a:r>
              <a:rPr lang="en-US" sz="1600" cap="all" dirty="0">
                <a:solidFill>
                  <a:schemeClr val="accent6"/>
                </a:solidFill>
                <a:latin typeface="proxima-nova" charset="0"/>
              </a:rPr>
              <a:t>XML-LIKE SYNTAX EXTENSION TO ECMASCRIPT</a:t>
            </a:r>
            <a:endParaRPr lang="en-US" sz="1600" dirty="0">
              <a:solidFill>
                <a:schemeClr val="accent6"/>
              </a:solidFill>
            </a:endParaRPr>
          </a:p>
        </p:txBody>
      </p:sp>
    </p:spTree>
    <p:extLst>
      <p:ext uri="{BB962C8B-B14F-4D97-AF65-F5344CB8AC3E}">
        <p14:creationId xmlns:p14="http://schemas.microsoft.com/office/powerpoint/2010/main" val="1154589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Sela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laTheme" id="{6DDB3AAA-5923-4DF3-BC86-24B12338F161}" vid="{A0356B74-459D-4E9A-8C2A-ADB58FE86590}"/>
    </a:ext>
  </a:extLst>
</a:theme>
</file>

<file path=ppt/theme/theme2.xml><?xml version="1.0" encoding="utf-8"?>
<a:theme xmlns:a="http://schemas.openxmlformats.org/drawingml/2006/main" name="Sela_Template_Ver_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assroom Template V8 7.1.14" id="{7C96DB5A-8242-4E5A-AC21-C586836763E6}" vid="{90512F68-D56E-4591-94E2-A594D387238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SelaTheme</Template>
  <TotalTime>6403</TotalTime>
  <Words>963</Words>
  <Application>Microsoft Macintosh PowerPoint</Application>
  <PresentationFormat>Widescreen</PresentationFormat>
  <Paragraphs>213</Paragraphs>
  <Slides>28</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ArialRoundedMTBold</vt:lpstr>
      <vt:lpstr>Calibri</vt:lpstr>
      <vt:lpstr>Consolas</vt:lpstr>
      <vt:lpstr>Courier New</vt:lpstr>
      <vt:lpstr>proxima-nova</vt:lpstr>
      <vt:lpstr>Segoe</vt:lpstr>
      <vt:lpstr>Segoe Light</vt:lpstr>
      <vt:lpstr>Segoe UI</vt:lpstr>
      <vt:lpstr>Segoe UI Light</vt:lpstr>
      <vt:lpstr>Segoe UI Semilight</vt:lpstr>
      <vt:lpstr>Arial</vt:lpstr>
      <vt:lpstr>SelaTheme</vt:lpstr>
      <vt:lpstr>Sela_Template_Ver_01</vt:lpstr>
      <vt:lpstr>PowerPoint Presentation</vt:lpstr>
      <vt:lpstr>Agenda</vt:lpstr>
      <vt:lpstr>Don’t compare React to Angular</vt:lpstr>
      <vt:lpstr>React? What?</vt:lpstr>
      <vt:lpstr>PowerPoint Presentation</vt:lpstr>
      <vt:lpstr>b</vt:lpstr>
      <vt:lpstr>PowerPoint Presentation</vt:lpstr>
      <vt:lpstr>React knows to build Components </vt:lpstr>
      <vt:lpstr>JSX</vt:lpstr>
      <vt:lpstr>JSX</vt:lpstr>
      <vt:lpstr>Setup for JSX transpilers</vt:lpstr>
      <vt:lpstr>What about separation of concerns</vt:lpstr>
      <vt:lpstr>Templates separate technologies, not concerns</vt:lpstr>
      <vt:lpstr>What about separation of concerns</vt:lpstr>
      <vt:lpstr>Props</vt:lpstr>
      <vt:lpstr>State</vt:lpstr>
      <vt:lpstr>State</vt:lpstr>
      <vt:lpstr>Component Life Cycle</vt:lpstr>
      <vt:lpstr>What with the DOM?</vt:lpstr>
      <vt:lpstr>What with the DOM?</vt:lpstr>
      <vt:lpstr>Virtual DOM</vt:lpstr>
      <vt:lpstr>Re-render on Every Update </vt:lpstr>
      <vt:lpstr>How it works…</vt:lpstr>
      <vt:lpstr>Making a TODO list</vt:lpstr>
      <vt:lpstr>Virtual DOM in other contexts</vt:lpstr>
      <vt:lpstr>React-Canvas</vt:lpstr>
      <vt:lpstr>Why React?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 Wahle</dc:creator>
  <cp:lastModifiedBy>Sebastian Pederiva</cp:lastModifiedBy>
  <cp:revision>168</cp:revision>
  <dcterms:created xsi:type="dcterms:W3CDTF">2014-12-12T14:47:10Z</dcterms:created>
  <dcterms:modified xsi:type="dcterms:W3CDTF">2015-12-21T09:25:28Z</dcterms:modified>
</cp:coreProperties>
</file>